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92" r:id="rId1"/>
  </p:sldMasterIdLst>
  <p:notesMasterIdLst>
    <p:notesMasterId r:id="rId21"/>
  </p:notesMasterIdLst>
  <p:sldIdLst>
    <p:sldId id="260" r:id="rId2"/>
    <p:sldId id="282" r:id="rId3"/>
    <p:sldId id="283" r:id="rId4"/>
    <p:sldId id="285" r:id="rId5"/>
    <p:sldId id="324" r:id="rId6"/>
    <p:sldId id="277" r:id="rId7"/>
    <p:sldId id="316" r:id="rId8"/>
    <p:sldId id="315" r:id="rId9"/>
    <p:sldId id="318" r:id="rId10"/>
    <p:sldId id="321" r:id="rId11"/>
    <p:sldId id="322" r:id="rId12"/>
    <p:sldId id="305" r:id="rId13"/>
    <p:sldId id="323" r:id="rId14"/>
    <p:sldId id="311" r:id="rId15"/>
    <p:sldId id="303" r:id="rId16"/>
    <p:sldId id="328" r:id="rId17"/>
    <p:sldId id="329" r:id="rId18"/>
    <p:sldId id="327"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937F"/>
    <a:srgbClr val="0D4753"/>
    <a:srgbClr val="C01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779" autoAdjust="0"/>
    <p:restoredTop sz="94434" autoAdjust="0"/>
  </p:normalViewPr>
  <p:slideViewPr>
    <p:cSldViewPr snapToGrid="0">
      <p:cViewPr varScale="1">
        <p:scale>
          <a:sx n="115" d="100"/>
          <a:sy n="115" d="100"/>
        </p:scale>
        <p:origin x="216" y="3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3E395D-62CB-447E-BD08-11E805417D0B}" type="datetimeFigureOut">
              <a:rPr lang="en-US" smtClean="0"/>
              <a:t>3/28/22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0ECDC2-5A63-49D5-BC07-7C0B0C0E827B}" type="slidenum">
              <a:rPr lang="en-US" smtClean="0"/>
              <a:t>‹#›</a:t>
            </a:fld>
            <a:endParaRPr lang="en-US" dirty="0"/>
          </a:p>
        </p:txBody>
      </p:sp>
    </p:spTree>
    <p:extLst>
      <p:ext uri="{BB962C8B-B14F-4D97-AF65-F5344CB8AC3E}">
        <p14:creationId xmlns:p14="http://schemas.microsoft.com/office/powerpoint/2010/main" val="3311847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0ECDC2-5A63-49D5-BC07-7C0B0C0E827B}" type="slidenum">
              <a:rPr lang="en-US" smtClean="0"/>
              <a:t>1</a:t>
            </a:fld>
            <a:endParaRPr lang="en-US" dirty="0"/>
          </a:p>
        </p:txBody>
      </p:sp>
    </p:spTree>
    <p:extLst>
      <p:ext uri="{BB962C8B-B14F-4D97-AF65-F5344CB8AC3E}">
        <p14:creationId xmlns:p14="http://schemas.microsoft.com/office/powerpoint/2010/main" val="112201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10</a:t>
            </a:fld>
            <a:endParaRPr lang="en-US" dirty="0"/>
          </a:p>
        </p:txBody>
      </p:sp>
    </p:spTree>
    <p:extLst>
      <p:ext uri="{BB962C8B-B14F-4D97-AF65-F5344CB8AC3E}">
        <p14:creationId xmlns:p14="http://schemas.microsoft.com/office/powerpoint/2010/main" val="2896776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11</a:t>
            </a:fld>
            <a:endParaRPr lang="en-US" dirty="0"/>
          </a:p>
        </p:txBody>
      </p:sp>
    </p:spTree>
    <p:extLst>
      <p:ext uri="{BB962C8B-B14F-4D97-AF65-F5344CB8AC3E}">
        <p14:creationId xmlns:p14="http://schemas.microsoft.com/office/powerpoint/2010/main" val="64764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12</a:t>
            </a:fld>
            <a:endParaRPr lang="en-US" dirty="0"/>
          </a:p>
        </p:txBody>
      </p:sp>
    </p:spTree>
    <p:extLst>
      <p:ext uri="{BB962C8B-B14F-4D97-AF65-F5344CB8AC3E}">
        <p14:creationId xmlns:p14="http://schemas.microsoft.com/office/powerpoint/2010/main" val="1650940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13</a:t>
            </a:fld>
            <a:endParaRPr lang="en-US" dirty="0"/>
          </a:p>
        </p:txBody>
      </p:sp>
    </p:spTree>
    <p:extLst>
      <p:ext uri="{BB962C8B-B14F-4D97-AF65-F5344CB8AC3E}">
        <p14:creationId xmlns:p14="http://schemas.microsoft.com/office/powerpoint/2010/main" val="984625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14</a:t>
            </a:fld>
            <a:endParaRPr lang="en-US" dirty="0"/>
          </a:p>
        </p:txBody>
      </p:sp>
    </p:spTree>
    <p:extLst>
      <p:ext uri="{BB962C8B-B14F-4D97-AF65-F5344CB8AC3E}">
        <p14:creationId xmlns:p14="http://schemas.microsoft.com/office/powerpoint/2010/main" val="1037256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15</a:t>
            </a:fld>
            <a:endParaRPr lang="en-US" dirty="0"/>
          </a:p>
        </p:txBody>
      </p:sp>
    </p:spTree>
    <p:extLst>
      <p:ext uri="{BB962C8B-B14F-4D97-AF65-F5344CB8AC3E}">
        <p14:creationId xmlns:p14="http://schemas.microsoft.com/office/powerpoint/2010/main" val="2950913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17</a:t>
            </a:fld>
            <a:endParaRPr lang="en-US" dirty="0"/>
          </a:p>
        </p:txBody>
      </p:sp>
    </p:spTree>
    <p:extLst>
      <p:ext uri="{BB962C8B-B14F-4D97-AF65-F5344CB8AC3E}">
        <p14:creationId xmlns:p14="http://schemas.microsoft.com/office/powerpoint/2010/main" val="740467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2</a:t>
            </a:fld>
            <a:endParaRPr lang="en-US" dirty="0"/>
          </a:p>
        </p:txBody>
      </p:sp>
    </p:spTree>
    <p:extLst>
      <p:ext uri="{BB962C8B-B14F-4D97-AF65-F5344CB8AC3E}">
        <p14:creationId xmlns:p14="http://schemas.microsoft.com/office/powerpoint/2010/main" val="537131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3</a:t>
            </a:fld>
            <a:endParaRPr lang="en-US" dirty="0"/>
          </a:p>
        </p:txBody>
      </p:sp>
    </p:spTree>
    <p:extLst>
      <p:ext uri="{BB962C8B-B14F-4D97-AF65-F5344CB8AC3E}">
        <p14:creationId xmlns:p14="http://schemas.microsoft.com/office/powerpoint/2010/main" val="2507769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4</a:t>
            </a:fld>
            <a:endParaRPr lang="en-US" dirty="0"/>
          </a:p>
        </p:txBody>
      </p:sp>
    </p:spTree>
    <p:extLst>
      <p:ext uri="{BB962C8B-B14F-4D97-AF65-F5344CB8AC3E}">
        <p14:creationId xmlns:p14="http://schemas.microsoft.com/office/powerpoint/2010/main" val="16609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5</a:t>
            </a:fld>
            <a:endParaRPr lang="en-US" dirty="0"/>
          </a:p>
        </p:txBody>
      </p:sp>
    </p:spTree>
    <p:extLst>
      <p:ext uri="{BB962C8B-B14F-4D97-AF65-F5344CB8AC3E}">
        <p14:creationId xmlns:p14="http://schemas.microsoft.com/office/powerpoint/2010/main" val="2701429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6</a:t>
            </a:fld>
            <a:endParaRPr lang="en-US" dirty="0"/>
          </a:p>
        </p:txBody>
      </p:sp>
    </p:spTree>
    <p:extLst>
      <p:ext uri="{BB962C8B-B14F-4D97-AF65-F5344CB8AC3E}">
        <p14:creationId xmlns:p14="http://schemas.microsoft.com/office/powerpoint/2010/main" val="984625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7</a:t>
            </a:fld>
            <a:endParaRPr lang="en-US" dirty="0"/>
          </a:p>
        </p:txBody>
      </p:sp>
    </p:spTree>
    <p:extLst>
      <p:ext uri="{BB962C8B-B14F-4D97-AF65-F5344CB8AC3E}">
        <p14:creationId xmlns:p14="http://schemas.microsoft.com/office/powerpoint/2010/main" val="219440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8</a:t>
            </a:fld>
            <a:endParaRPr lang="en-US" dirty="0"/>
          </a:p>
        </p:txBody>
      </p:sp>
    </p:spTree>
    <p:extLst>
      <p:ext uri="{BB962C8B-B14F-4D97-AF65-F5344CB8AC3E}">
        <p14:creationId xmlns:p14="http://schemas.microsoft.com/office/powerpoint/2010/main" val="76101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9</a:t>
            </a:fld>
            <a:endParaRPr lang="en-US" dirty="0"/>
          </a:p>
        </p:txBody>
      </p:sp>
    </p:spTree>
    <p:extLst>
      <p:ext uri="{BB962C8B-B14F-4D97-AF65-F5344CB8AC3E}">
        <p14:creationId xmlns:p14="http://schemas.microsoft.com/office/powerpoint/2010/main" val="1880073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B323900-E07F-4BA6-B3F2-2164D0E6C850}" type="datetime1">
              <a:rPr lang="en-US" smtClean="0"/>
              <a:t>3/28/22</a:t>
            </a:fld>
            <a:endParaRPr lang="en-US" dirty="0"/>
          </a:p>
        </p:txBody>
      </p:sp>
      <p:sp>
        <p:nvSpPr>
          <p:cNvPr id="5" name="Footer Placeholder 4"/>
          <p:cNvSpPr>
            <a:spLocks noGrp="1"/>
          </p:cNvSpPr>
          <p:nvPr>
            <p:ph type="ftr" sz="quarter" idx="11"/>
          </p:nvPr>
        </p:nvSpPr>
        <p:spPr/>
        <p:txBody>
          <a:bodyPr/>
          <a:lstStyle/>
          <a:p>
            <a:r>
              <a:rPr lang="en-US"/>
              <a:t>Confidential and Proprietary. Copyright (c) by TrueVibez 2020</a:t>
            </a:r>
            <a:endParaRPr lang="en-US" dirty="0"/>
          </a:p>
        </p:txBody>
      </p:sp>
      <p:sp>
        <p:nvSpPr>
          <p:cNvPr id="6" name="Slide Number Placeholder 5"/>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4076099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BBEB76-CFEC-42A3-A460-F73A45093F28}" type="datetime1">
              <a:rPr lang="en-US" smtClean="0"/>
              <a:t>3/28/22</a:t>
            </a:fld>
            <a:endParaRPr lang="en-US" dirty="0"/>
          </a:p>
        </p:txBody>
      </p:sp>
      <p:sp>
        <p:nvSpPr>
          <p:cNvPr id="5" name="Footer Placeholder 4"/>
          <p:cNvSpPr>
            <a:spLocks noGrp="1"/>
          </p:cNvSpPr>
          <p:nvPr>
            <p:ph type="ftr" sz="quarter" idx="11"/>
          </p:nvPr>
        </p:nvSpPr>
        <p:spPr/>
        <p:txBody>
          <a:bodyPr/>
          <a:lstStyle/>
          <a:p>
            <a:r>
              <a:rPr lang="en-US"/>
              <a:t>Confidential and Proprietary. Copyright (c) by TrueVibez 2020</a:t>
            </a:r>
            <a:endParaRPr lang="en-US" dirty="0"/>
          </a:p>
        </p:txBody>
      </p:sp>
      <p:sp>
        <p:nvSpPr>
          <p:cNvPr id="6" name="Slide Number Placeholder 5"/>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2788579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1711C0-01FE-4C70-97DC-08C5C1E7C2D5}" type="datetime1">
              <a:rPr lang="en-US" smtClean="0"/>
              <a:t>3/28/22</a:t>
            </a:fld>
            <a:endParaRPr lang="en-US" dirty="0"/>
          </a:p>
        </p:txBody>
      </p:sp>
      <p:sp>
        <p:nvSpPr>
          <p:cNvPr id="5" name="Footer Placeholder 4"/>
          <p:cNvSpPr>
            <a:spLocks noGrp="1"/>
          </p:cNvSpPr>
          <p:nvPr>
            <p:ph type="ftr" sz="quarter" idx="11"/>
          </p:nvPr>
        </p:nvSpPr>
        <p:spPr/>
        <p:txBody>
          <a:bodyPr/>
          <a:lstStyle/>
          <a:p>
            <a:r>
              <a:rPr lang="en-US"/>
              <a:t>Confidential and Proprietary. Copyright (c) by TrueVibez 2020</a:t>
            </a:r>
            <a:endParaRPr lang="en-US" dirty="0"/>
          </a:p>
        </p:txBody>
      </p:sp>
      <p:sp>
        <p:nvSpPr>
          <p:cNvPr id="6" name="Slide Number Placeholder 5"/>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3293709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056598-DE4C-4537-85AF-5CE39C6D3E6A}" type="datetime1">
              <a:rPr lang="en-US" smtClean="0"/>
              <a:t>3/28/22</a:t>
            </a:fld>
            <a:endParaRPr lang="en-US" dirty="0"/>
          </a:p>
        </p:txBody>
      </p:sp>
      <p:sp>
        <p:nvSpPr>
          <p:cNvPr id="5" name="Footer Placeholder 4"/>
          <p:cNvSpPr>
            <a:spLocks noGrp="1"/>
          </p:cNvSpPr>
          <p:nvPr>
            <p:ph type="ftr" sz="quarter" idx="11"/>
          </p:nvPr>
        </p:nvSpPr>
        <p:spPr/>
        <p:txBody>
          <a:bodyPr/>
          <a:lstStyle/>
          <a:p>
            <a:r>
              <a:rPr lang="en-US"/>
              <a:t>Confidential and Proprietary. Copyright (c) by TrueVibez 2020</a:t>
            </a:r>
            <a:endParaRPr lang="en-US" dirty="0"/>
          </a:p>
        </p:txBody>
      </p:sp>
      <p:sp>
        <p:nvSpPr>
          <p:cNvPr id="6" name="Slide Number Placeholder 5"/>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428332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BCB4B8-6403-494D-8936-6DA195B26D10}" type="datetime1">
              <a:rPr lang="en-US" smtClean="0"/>
              <a:t>3/28/22</a:t>
            </a:fld>
            <a:endParaRPr lang="en-US" dirty="0"/>
          </a:p>
        </p:txBody>
      </p:sp>
      <p:sp>
        <p:nvSpPr>
          <p:cNvPr id="5" name="Footer Placeholder 4"/>
          <p:cNvSpPr>
            <a:spLocks noGrp="1"/>
          </p:cNvSpPr>
          <p:nvPr>
            <p:ph type="ftr" sz="quarter" idx="11"/>
          </p:nvPr>
        </p:nvSpPr>
        <p:spPr/>
        <p:txBody>
          <a:bodyPr/>
          <a:lstStyle/>
          <a:p>
            <a:r>
              <a:rPr lang="en-US"/>
              <a:t>Confidential and Proprietary. Copyright (c) by TrueVibez 2020</a:t>
            </a:r>
            <a:endParaRPr lang="en-US" dirty="0"/>
          </a:p>
        </p:txBody>
      </p:sp>
      <p:sp>
        <p:nvSpPr>
          <p:cNvPr id="6" name="Slide Number Placeholder 5"/>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2852735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1F6B00A-284E-41B7-99F9-AC5DF27011A5}" type="datetime1">
              <a:rPr lang="en-US" smtClean="0"/>
              <a:t>3/28/22</a:t>
            </a:fld>
            <a:endParaRPr lang="en-US" dirty="0"/>
          </a:p>
        </p:txBody>
      </p:sp>
      <p:sp>
        <p:nvSpPr>
          <p:cNvPr id="6" name="Footer Placeholder 5"/>
          <p:cNvSpPr>
            <a:spLocks noGrp="1"/>
          </p:cNvSpPr>
          <p:nvPr>
            <p:ph type="ftr" sz="quarter" idx="11"/>
          </p:nvPr>
        </p:nvSpPr>
        <p:spPr/>
        <p:txBody>
          <a:bodyPr/>
          <a:lstStyle/>
          <a:p>
            <a:r>
              <a:rPr lang="en-US"/>
              <a:t>Confidential and Proprietary. Copyright (c) by TrueVibez 2020</a:t>
            </a:r>
            <a:endParaRPr lang="en-US" dirty="0"/>
          </a:p>
        </p:txBody>
      </p:sp>
      <p:sp>
        <p:nvSpPr>
          <p:cNvPr id="7" name="Slide Number Placeholder 6"/>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4193049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E5CF07-1A13-46D7-9A50-E7A331A8846F}" type="datetime1">
              <a:rPr lang="en-US" smtClean="0"/>
              <a:t>3/28/22</a:t>
            </a:fld>
            <a:endParaRPr lang="en-US" dirty="0"/>
          </a:p>
        </p:txBody>
      </p:sp>
      <p:sp>
        <p:nvSpPr>
          <p:cNvPr id="8" name="Footer Placeholder 7"/>
          <p:cNvSpPr>
            <a:spLocks noGrp="1"/>
          </p:cNvSpPr>
          <p:nvPr>
            <p:ph type="ftr" sz="quarter" idx="11"/>
          </p:nvPr>
        </p:nvSpPr>
        <p:spPr/>
        <p:txBody>
          <a:bodyPr/>
          <a:lstStyle/>
          <a:p>
            <a:r>
              <a:rPr lang="en-US"/>
              <a:t>Confidential and Proprietary. Copyright (c) by TrueVibez 2020</a:t>
            </a:r>
            <a:endParaRPr lang="en-US" dirty="0"/>
          </a:p>
        </p:txBody>
      </p:sp>
      <p:sp>
        <p:nvSpPr>
          <p:cNvPr id="9" name="Slide Number Placeholder 8"/>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740218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5D65C4-5B4D-444E-A028-BC75FFFA34E1}" type="datetime1">
              <a:rPr lang="en-US" smtClean="0"/>
              <a:t>3/28/22</a:t>
            </a:fld>
            <a:endParaRPr lang="en-US" dirty="0"/>
          </a:p>
        </p:txBody>
      </p:sp>
      <p:sp>
        <p:nvSpPr>
          <p:cNvPr id="4" name="Footer Placeholder 3"/>
          <p:cNvSpPr>
            <a:spLocks noGrp="1"/>
          </p:cNvSpPr>
          <p:nvPr>
            <p:ph type="ftr" sz="quarter" idx="11"/>
          </p:nvPr>
        </p:nvSpPr>
        <p:spPr/>
        <p:txBody>
          <a:bodyPr/>
          <a:lstStyle/>
          <a:p>
            <a:r>
              <a:rPr lang="en-US"/>
              <a:t>Confidential and Proprietary. Copyright (c) by TrueVibez 2020</a:t>
            </a:r>
            <a:endParaRPr lang="en-US" dirty="0"/>
          </a:p>
        </p:txBody>
      </p:sp>
      <p:sp>
        <p:nvSpPr>
          <p:cNvPr id="5" name="Slide Number Placeholder 4"/>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1426666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1B32B-8452-42F5-8A49-0EAC6B263FB5}" type="datetime1">
              <a:rPr lang="en-US" smtClean="0"/>
              <a:t>3/28/22</a:t>
            </a:fld>
            <a:endParaRPr lang="en-US" dirty="0"/>
          </a:p>
        </p:txBody>
      </p:sp>
      <p:sp>
        <p:nvSpPr>
          <p:cNvPr id="3" name="Footer Placeholder 2"/>
          <p:cNvSpPr>
            <a:spLocks noGrp="1"/>
          </p:cNvSpPr>
          <p:nvPr>
            <p:ph type="ftr" sz="quarter" idx="11"/>
          </p:nvPr>
        </p:nvSpPr>
        <p:spPr/>
        <p:txBody>
          <a:bodyPr/>
          <a:lstStyle/>
          <a:p>
            <a:r>
              <a:rPr lang="en-US"/>
              <a:t>Confidential and Proprietary. Copyright (c) by TrueVibez 2020</a:t>
            </a:r>
            <a:endParaRPr lang="en-US" dirty="0"/>
          </a:p>
        </p:txBody>
      </p:sp>
      <p:sp>
        <p:nvSpPr>
          <p:cNvPr id="4" name="Slide Number Placeholder 3"/>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507105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DDE974-F603-4D77-91E7-437BD39054A2}" type="datetime1">
              <a:rPr lang="en-US" smtClean="0"/>
              <a:t>3/28/22</a:t>
            </a:fld>
            <a:endParaRPr lang="en-US" dirty="0"/>
          </a:p>
        </p:txBody>
      </p:sp>
      <p:sp>
        <p:nvSpPr>
          <p:cNvPr id="6" name="Footer Placeholder 5"/>
          <p:cNvSpPr>
            <a:spLocks noGrp="1"/>
          </p:cNvSpPr>
          <p:nvPr>
            <p:ph type="ftr" sz="quarter" idx="11"/>
          </p:nvPr>
        </p:nvSpPr>
        <p:spPr/>
        <p:txBody>
          <a:bodyPr/>
          <a:lstStyle/>
          <a:p>
            <a:r>
              <a:rPr lang="en-US"/>
              <a:t>Confidential and Proprietary. Copyright (c) by TrueVibez 2020</a:t>
            </a:r>
            <a:endParaRPr lang="en-US" dirty="0"/>
          </a:p>
        </p:txBody>
      </p:sp>
      <p:sp>
        <p:nvSpPr>
          <p:cNvPr id="7" name="Slide Number Placeholder 6"/>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106192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6D9F48-0372-4A1C-B4D7-019519F70BD6}" type="datetime1">
              <a:rPr lang="en-US" smtClean="0"/>
              <a:t>3/28/22</a:t>
            </a:fld>
            <a:endParaRPr lang="en-US" dirty="0"/>
          </a:p>
        </p:txBody>
      </p:sp>
      <p:sp>
        <p:nvSpPr>
          <p:cNvPr id="6" name="Footer Placeholder 5"/>
          <p:cNvSpPr>
            <a:spLocks noGrp="1"/>
          </p:cNvSpPr>
          <p:nvPr>
            <p:ph type="ftr" sz="quarter" idx="11"/>
          </p:nvPr>
        </p:nvSpPr>
        <p:spPr/>
        <p:txBody>
          <a:bodyPr/>
          <a:lstStyle/>
          <a:p>
            <a:r>
              <a:rPr lang="en-US"/>
              <a:t>Confidential and Proprietary. Copyright (c) by TrueVibez 2020</a:t>
            </a:r>
            <a:endParaRPr lang="en-US" dirty="0"/>
          </a:p>
        </p:txBody>
      </p:sp>
      <p:sp>
        <p:nvSpPr>
          <p:cNvPr id="7" name="Slide Number Placeholder 6"/>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844026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6041F9-9405-4496-B014-DB95F40DD5BA}" type="datetime1">
              <a:rPr lang="en-US" smtClean="0"/>
              <a:t>3/28/22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 and Proprietary. Copyright (c) by TrueVibez 2020</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960F7B-5716-4810-A91D-46252C2EC1F4}" type="slidenum">
              <a:rPr lang="en-US" smtClean="0"/>
              <a:t>‹#›</a:t>
            </a:fld>
            <a:endParaRPr lang="en-US" dirty="0"/>
          </a:p>
        </p:txBody>
      </p:sp>
    </p:spTree>
    <p:extLst>
      <p:ext uri="{BB962C8B-B14F-4D97-AF65-F5344CB8AC3E}">
        <p14:creationId xmlns:p14="http://schemas.microsoft.com/office/powerpoint/2010/main" val="4258739249"/>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8.tiff"/><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9.tiff"/><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hyperlink" Target="https://www.degreesymbol.net/" TargetMode="External"/><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2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22.tif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21.jpe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5.png"/><Relationship Id="rId18" Type="http://schemas.openxmlformats.org/officeDocument/2006/relationships/image" Target="../media/image30.svg"/><Relationship Id="rId3" Type="http://schemas.openxmlformats.org/officeDocument/2006/relationships/image" Target="../media/image2.png"/><Relationship Id="rId21" Type="http://schemas.openxmlformats.org/officeDocument/2006/relationships/image" Target="../media/image33.png"/><Relationship Id="rId7" Type="http://schemas.openxmlformats.org/officeDocument/2006/relationships/image" Target="../media/image6.png"/><Relationship Id="rId12" Type="http://schemas.openxmlformats.org/officeDocument/2006/relationships/image" Target="../media/image24.svg"/><Relationship Id="rId17" Type="http://schemas.openxmlformats.org/officeDocument/2006/relationships/image" Target="../media/image29.png"/><Relationship Id="rId2" Type="http://schemas.openxmlformats.org/officeDocument/2006/relationships/notesSlide" Target="../notesSlides/notesSlide16.xml"/><Relationship Id="rId16" Type="http://schemas.openxmlformats.org/officeDocument/2006/relationships/image" Target="../media/image28.svg"/><Relationship Id="rId20" Type="http://schemas.openxmlformats.org/officeDocument/2006/relationships/image" Target="../media/image32.sv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23.png"/><Relationship Id="rId24" Type="http://schemas.openxmlformats.org/officeDocument/2006/relationships/image" Target="../media/image36.svg"/><Relationship Id="rId5" Type="http://schemas.openxmlformats.org/officeDocument/2006/relationships/image" Target="../media/image4.png"/><Relationship Id="rId15" Type="http://schemas.openxmlformats.org/officeDocument/2006/relationships/image" Target="../media/image27.png"/><Relationship Id="rId23" Type="http://schemas.openxmlformats.org/officeDocument/2006/relationships/image" Target="../media/image35.png"/><Relationship Id="rId10" Type="http://schemas.openxmlformats.org/officeDocument/2006/relationships/image" Target="../media/image9.png"/><Relationship Id="rId19" Type="http://schemas.openxmlformats.org/officeDocument/2006/relationships/image" Target="../media/image31.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26.svg"/><Relationship Id="rId22" Type="http://schemas.openxmlformats.org/officeDocument/2006/relationships/image" Target="../media/image34.sv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38.tiff"/><Relationship Id="rId5" Type="http://schemas.openxmlformats.org/officeDocument/2006/relationships/image" Target="../media/image5.png"/><Relationship Id="rId10" Type="http://schemas.openxmlformats.org/officeDocument/2006/relationships/image" Target="../media/image37.tiff"/><Relationship Id="rId4" Type="http://schemas.openxmlformats.org/officeDocument/2006/relationships/image" Target="../media/image4.png"/><Relationship Id="rId9"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42.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40.png"/><Relationship Id="rId5" Type="http://schemas.openxmlformats.org/officeDocument/2006/relationships/image" Target="../media/image5.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tiff"/></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6.tiff"/><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7.tiff"/><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261256" y="859869"/>
            <a:ext cx="11698514" cy="646331"/>
          </a:xfrm>
          <a:prstGeom prst="rect">
            <a:avLst/>
          </a:prstGeom>
          <a:noFill/>
        </p:spPr>
        <p:txBody>
          <a:bodyPr wrap="square" rtlCol="0">
            <a:spAutoFit/>
          </a:bodyPr>
          <a:lstStyle/>
          <a:p>
            <a:pPr algn="ctr"/>
            <a:r>
              <a:rPr lang="en-US" sz="3600" b="1" dirty="0">
                <a:solidFill>
                  <a:schemeClr val="accent5">
                    <a:lumMod val="75000"/>
                  </a:schemeClr>
                </a:solidFill>
                <a:latin typeface="Arial Black" panose="020B0A04020102020204" pitchFamily="34" charset="0"/>
              </a:rPr>
              <a:t>WAIU – Experience Luxury At </a:t>
            </a:r>
            <a:r>
              <a:rPr lang="en-US" sz="3600" dirty="0">
                <a:solidFill>
                  <a:schemeClr val="accent5">
                    <a:lumMod val="75000"/>
                  </a:schemeClr>
                </a:solidFill>
                <a:latin typeface="Arial Black" panose="020B0A04020102020204" pitchFamily="34" charset="0"/>
              </a:rPr>
              <a:t>Convenience</a:t>
            </a:r>
            <a:endParaRPr lang="en-US" sz="3600" b="1" i="1" dirty="0">
              <a:solidFill>
                <a:schemeClr val="accent5">
                  <a:lumMod val="75000"/>
                </a:schemeClr>
              </a:solidFill>
              <a:latin typeface="Arial Black" panose="020B0A04020102020204" pitchFamily="34" charset="0"/>
            </a:endParaRPr>
          </a:p>
        </p:txBody>
      </p:sp>
      <p:sp>
        <p:nvSpPr>
          <p:cNvPr id="2" name="Footer Placeholder 1"/>
          <p:cNvSpPr>
            <a:spLocks noGrp="1"/>
          </p:cNvSpPr>
          <p:nvPr>
            <p:ph type="ftr" sz="quarter" idx="11"/>
          </p:nvPr>
        </p:nvSpPr>
        <p:spPr/>
        <p:txBody>
          <a:bodyPr/>
          <a:lstStyle/>
          <a:p>
            <a:r>
              <a:rPr lang="en-US" dirty="0"/>
              <a:t>Confidential and Proprietary. Copyright (c) by </a:t>
            </a:r>
            <a:r>
              <a:rPr lang="en-US" dirty="0" err="1"/>
              <a:t>TrueVibez</a:t>
            </a:r>
            <a:r>
              <a:rPr lang="en-US" dirty="0"/>
              <a:t> 2020</a:t>
            </a:r>
          </a:p>
        </p:txBody>
      </p:sp>
      <p:sp>
        <p:nvSpPr>
          <p:cNvPr id="3" name="Slide Number Placeholder 2"/>
          <p:cNvSpPr>
            <a:spLocks noGrp="1"/>
          </p:cNvSpPr>
          <p:nvPr>
            <p:ph type="sldNum" sz="quarter" idx="12"/>
          </p:nvPr>
        </p:nvSpPr>
        <p:spPr/>
        <p:txBody>
          <a:bodyPr/>
          <a:lstStyle/>
          <a:p>
            <a:fld id="{D4960F7B-5716-4810-A91D-46252C2EC1F4}" type="slidenum">
              <a:rPr lang="en-US" smtClean="0"/>
              <a:t>1</a:t>
            </a:fld>
            <a:endParaRPr lang="en-US" dirty="0"/>
          </a:p>
        </p:txBody>
      </p:sp>
      <p:pic>
        <p:nvPicPr>
          <p:cNvPr id="7" name="Picture 6">
            <a:extLst>
              <a:ext uri="{FF2B5EF4-FFF2-40B4-BE49-F238E27FC236}">
                <a16:creationId xmlns:a16="http://schemas.microsoft.com/office/drawing/2014/main" id="{9BF8BC77-7CCC-6548-9D4D-C1CA18133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1593550"/>
            <a:ext cx="4227816" cy="4227816"/>
          </a:xfrm>
          <a:prstGeom prst="rect">
            <a:avLst/>
          </a:prstGeom>
        </p:spPr>
      </p:pic>
    </p:spTree>
    <p:extLst>
      <p:ext uri="{BB962C8B-B14F-4D97-AF65-F5344CB8AC3E}">
        <p14:creationId xmlns:p14="http://schemas.microsoft.com/office/powerpoint/2010/main" val="982758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28" y="224441"/>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35767" y="394717"/>
            <a:ext cx="6770352"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Merchant – Elevated Pitch</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91319" y="6558170"/>
            <a:ext cx="4114800" cy="365125"/>
          </a:xfrm>
        </p:spPr>
        <p:txBody>
          <a:bodyPr/>
          <a:lstStyle/>
          <a:p>
            <a:r>
              <a:rPr lang="en-US" dirty="0"/>
              <a:t>Confidential and Proprietary. Copyright (c) by TrueVibez 2020</a:t>
            </a:r>
          </a:p>
        </p:txBody>
      </p:sp>
      <p:sp>
        <p:nvSpPr>
          <p:cNvPr id="2" name="Slide Number Placeholder 1"/>
          <p:cNvSpPr>
            <a:spLocks noGrp="1"/>
          </p:cNvSpPr>
          <p:nvPr>
            <p:ph type="sldNum" sz="quarter" idx="12"/>
          </p:nvPr>
        </p:nvSpPr>
        <p:spPr/>
        <p:txBody>
          <a:bodyPr/>
          <a:lstStyle/>
          <a:p>
            <a:fld id="{D4960F7B-5716-4810-A91D-46252C2EC1F4}" type="slidenum">
              <a:rPr lang="en-US" smtClean="0"/>
              <a:t>10</a:t>
            </a:fld>
            <a:endParaRPr lang="en-US" dirty="0"/>
          </a:p>
        </p:txBody>
      </p:sp>
      <p:pic>
        <p:nvPicPr>
          <p:cNvPr id="3" name="Picture 2">
            <a:extLst>
              <a:ext uri="{FF2B5EF4-FFF2-40B4-BE49-F238E27FC236}">
                <a16:creationId xmlns:a16="http://schemas.microsoft.com/office/drawing/2014/main" id="{0CD11D5F-1F89-0746-A90F-88F48E726BD6}"/>
              </a:ext>
            </a:extLst>
          </p:cNvPr>
          <p:cNvPicPr>
            <a:picLocks noChangeAspect="1"/>
          </p:cNvPicPr>
          <p:nvPr/>
        </p:nvPicPr>
        <p:blipFill>
          <a:blip r:embed="rId11"/>
          <a:stretch>
            <a:fillRect/>
          </a:stretch>
        </p:blipFill>
        <p:spPr>
          <a:xfrm>
            <a:off x="4356606" y="1863347"/>
            <a:ext cx="3449762" cy="3784136"/>
          </a:xfrm>
          <a:prstGeom prst="rect">
            <a:avLst/>
          </a:prstGeom>
        </p:spPr>
      </p:pic>
      <p:sp>
        <p:nvSpPr>
          <p:cNvPr id="22" name="TextBox 21">
            <a:extLst>
              <a:ext uri="{FF2B5EF4-FFF2-40B4-BE49-F238E27FC236}">
                <a16:creationId xmlns:a16="http://schemas.microsoft.com/office/drawing/2014/main" id="{970AEFFC-FBA3-3D4F-8ED2-E8EEA5B2704F}"/>
              </a:ext>
            </a:extLst>
          </p:cNvPr>
          <p:cNvSpPr txBox="1"/>
          <p:nvPr/>
        </p:nvSpPr>
        <p:spPr>
          <a:xfrm>
            <a:off x="4433138" y="1009322"/>
            <a:ext cx="3693783" cy="1169551"/>
          </a:xfrm>
          <a:prstGeom prst="rect">
            <a:avLst/>
          </a:prstGeom>
          <a:noFill/>
        </p:spPr>
        <p:txBody>
          <a:bodyPr wrap="square" rtlCol="0">
            <a:spAutoFit/>
          </a:bodyPr>
          <a:lstStyle/>
          <a:p>
            <a:r>
              <a:rPr lang="en-US" sz="2200" b="1" dirty="0">
                <a:solidFill>
                  <a:schemeClr val="accent2">
                    <a:lumMod val="75000"/>
                  </a:schemeClr>
                </a:solidFill>
              </a:rPr>
              <a:t>Increased Profit Margins</a:t>
            </a:r>
          </a:p>
          <a:p>
            <a:r>
              <a:rPr lang="en-US" sz="1600" dirty="0">
                <a:solidFill>
                  <a:schemeClr val="accent2">
                    <a:lumMod val="75000"/>
                  </a:schemeClr>
                </a:solidFill>
              </a:rPr>
              <a:t>Of restaurants by onboarding brand new customers &amp; rotate existing customer more often</a:t>
            </a:r>
          </a:p>
        </p:txBody>
      </p:sp>
      <p:sp>
        <p:nvSpPr>
          <p:cNvPr id="23" name="TextBox 22">
            <a:extLst>
              <a:ext uri="{FF2B5EF4-FFF2-40B4-BE49-F238E27FC236}">
                <a16:creationId xmlns:a16="http://schemas.microsoft.com/office/drawing/2014/main" id="{103E2B34-24FF-6E44-867C-0E5F86C7E8C2}"/>
              </a:ext>
            </a:extLst>
          </p:cNvPr>
          <p:cNvSpPr txBox="1"/>
          <p:nvPr/>
        </p:nvSpPr>
        <p:spPr>
          <a:xfrm>
            <a:off x="7806939" y="2413404"/>
            <a:ext cx="3420736" cy="1169551"/>
          </a:xfrm>
          <a:prstGeom prst="rect">
            <a:avLst/>
          </a:prstGeom>
          <a:noFill/>
        </p:spPr>
        <p:txBody>
          <a:bodyPr wrap="square" rtlCol="0">
            <a:spAutoFit/>
          </a:bodyPr>
          <a:lstStyle/>
          <a:p>
            <a:r>
              <a:rPr lang="en-US" sz="2200" b="1" dirty="0">
                <a:solidFill>
                  <a:schemeClr val="accent6">
                    <a:lumMod val="75000"/>
                  </a:schemeClr>
                </a:solidFill>
              </a:rPr>
              <a:t>Cross Industry Alliance</a:t>
            </a:r>
          </a:p>
          <a:p>
            <a:r>
              <a:rPr lang="en-US" sz="1600" dirty="0">
                <a:solidFill>
                  <a:schemeClr val="accent6">
                    <a:lumMod val="75000"/>
                  </a:schemeClr>
                </a:solidFill>
              </a:rPr>
              <a:t>Merchants to benefit from Clique partnerships like Pune Mirror, Sakal, Banks &amp; Lenders</a:t>
            </a:r>
          </a:p>
        </p:txBody>
      </p:sp>
      <p:sp>
        <p:nvSpPr>
          <p:cNvPr id="24" name="TextBox 23">
            <a:extLst>
              <a:ext uri="{FF2B5EF4-FFF2-40B4-BE49-F238E27FC236}">
                <a16:creationId xmlns:a16="http://schemas.microsoft.com/office/drawing/2014/main" id="{4BB7555E-F8B5-3144-A08F-C05D6C7B4871}"/>
              </a:ext>
            </a:extLst>
          </p:cNvPr>
          <p:cNvSpPr txBox="1"/>
          <p:nvPr/>
        </p:nvSpPr>
        <p:spPr>
          <a:xfrm>
            <a:off x="1316716" y="2553455"/>
            <a:ext cx="3420736" cy="1661993"/>
          </a:xfrm>
          <a:prstGeom prst="rect">
            <a:avLst/>
          </a:prstGeom>
          <a:noFill/>
        </p:spPr>
        <p:txBody>
          <a:bodyPr wrap="square" rtlCol="0">
            <a:spAutoFit/>
          </a:bodyPr>
          <a:lstStyle/>
          <a:p>
            <a:r>
              <a:rPr lang="en-US" sz="2200" b="1" dirty="0">
                <a:solidFill>
                  <a:srgbClr val="7030A0"/>
                </a:solidFill>
              </a:rPr>
              <a:t>New Product &amp; Features</a:t>
            </a:r>
          </a:p>
          <a:p>
            <a:r>
              <a:rPr lang="en-US" sz="1600" dirty="0">
                <a:solidFill>
                  <a:srgbClr val="7030A0"/>
                </a:solidFill>
              </a:rPr>
              <a:t>To be offered to customers for extended loyalty &amp; addition premium clientele</a:t>
            </a:r>
          </a:p>
          <a:p>
            <a:r>
              <a:rPr lang="en-US" sz="1600" b="1" dirty="0">
                <a:solidFill>
                  <a:srgbClr val="00B050"/>
                </a:solidFill>
              </a:rPr>
              <a:t>Soon to launch: Restaurant booking &amp; event management</a:t>
            </a:r>
          </a:p>
        </p:txBody>
      </p:sp>
      <p:sp>
        <p:nvSpPr>
          <p:cNvPr id="25" name="TextBox 24">
            <a:extLst>
              <a:ext uri="{FF2B5EF4-FFF2-40B4-BE49-F238E27FC236}">
                <a16:creationId xmlns:a16="http://schemas.microsoft.com/office/drawing/2014/main" id="{7805BACC-BB19-B740-BED3-424381C6867C}"/>
              </a:ext>
            </a:extLst>
          </p:cNvPr>
          <p:cNvSpPr txBox="1"/>
          <p:nvPr/>
        </p:nvSpPr>
        <p:spPr>
          <a:xfrm>
            <a:off x="7727846" y="4362656"/>
            <a:ext cx="3420736" cy="1169551"/>
          </a:xfrm>
          <a:prstGeom prst="rect">
            <a:avLst/>
          </a:prstGeom>
          <a:noFill/>
        </p:spPr>
        <p:txBody>
          <a:bodyPr wrap="square" rtlCol="0">
            <a:spAutoFit/>
          </a:bodyPr>
          <a:lstStyle/>
          <a:p>
            <a:r>
              <a:rPr lang="en-US" sz="2200" b="1" dirty="0">
                <a:solidFill>
                  <a:srgbClr val="7030A0"/>
                </a:solidFill>
              </a:rPr>
              <a:t>High Customer Retention</a:t>
            </a:r>
          </a:p>
          <a:p>
            <a:r>
              <a:rPr lang="en-US" sz="1600" dirty="0">
                <a:solidFill>
                  <a:srgbClr val="7030A0"/>
                </a:solidFill>
              </a:rPr>
              <a:t>To continue their quality service &amp; more to existing customers without any additional expense</a:t>
            </a:r>
          </a:p>
        </p:txBody>
      </p:sp>
      <p:sp>
        <p:nvSpPr>
          <p:cNvPr id="26" name="TextBox 25">
            <a:extLst>
              <a:ext uri="{FF2B5EF4-FFF2-40B4-BE49-F238E27FC236}">
                <a16:creationId xmlns:a16="http://schemas.microsoft.com/office/drawing/2014/main" id="{73A74E82-0F5C-2A43-9C5E-D7D506575D7B}"/>
              </a:ext>
            </a:extLst>
          </p:cNvPr>
          <p:cNvSpPr txBox="1"/>
          <p:nvPr/>
        </p:nvSpPr>
        <p:spPr>
          <a:xfrm>
            <a:off x="1462197" y="4422838"/>
            <a:ext cx="2988537" cy="1169551"/>
          </a:xfrm>
          <a:prstGeom prst="rect">
            <a:avLst/>
          </a:prstGeom>
          <a:noFill/>
        </p:spPr>
        <p:txBody>
          <a:bodyPr wrap="square" rtlCol="0">
            <a:spAutoFit/>
          </a:bodyPr>
          <a:lstStyle/>
          <a:p>
            <a:r>
              <a:rPr lang="en-US" sz="2200" b="1" dirty="0">
                <a:solidFill>
                  <a:schemeClr val="accent6">
                    <a:lumMod val="75000"/>
                  </a:schemeClr>
                </a:solidFill>
              </a:rPr>
              <a:t>Larger Ticket Size</a:t>
            </a:r>
          </a:p>
          <a:p>
            <a:r>
              <a:rPr lang="en-US" sz="1600" dirty="0">
                <a:solidFill>
                  <a:schemeClr val="accent6">
                    <a:lumMod val="75000"/>
                  </a:schemeClr>
                </a:solidFill>
              </a:rPr>
              <a:t>Eat Now Pay Later customers to spend an average of 15-30% higher on F&amp;B services</a:t>
            </a:r>
          </a:p>
        </p:txBody>
      </p:sp>
      <p:sp>
        <p:nvSpPr>
          <p:cNvPr id="27" name="TextBox 26">
            <a:extLst>
              <a:ext uri="{FF2B5EF4-FFF2-40B4-BE49-F238E27FC236}">
                <a16:creationId xmlns:a16="http://schemas.microsoft.com/office/drawing/2014/main" id="{9DB1A893-613C-9A43-9CAD-5228FB71BE6D}"/>
              </a:ext>
            </a:extLst>
          </p:cNvPr>
          <p:cNvSpPr txBox="1"/>
          <p:nvPr/>
        </p:nvSpPr>
        <p:spPr>
          <a:xfrm>
            <a:off x="4044186" y="5666832"/>
            <a:ext cx="4464173" cy="923330"/>
          </a:xfrm>
          <a:prstGeom prst="rect">
            <a:avLst/>
          </a:prstGeom>
          <a:noFill/>
        </p:spPr>
        <p:txBody>
          <a:bodyPr wrap="square" rtlCol="0">
            <a:spAutoFit/>
          </a:bodyPr>
          <a:lstStyle/>
          <a:p>
            <a:r>
              <a:rPr lang="en-US" sz="2200" b="1" dirty="0">
                <a:solidFill>
                  <a:schemeClr val="accent2">
                    <a:lumMod val="75000"/>
                  </a:schemeClr>
                </a:solidFill>
              </a:rPr>
              <a:t>Merchant, Staff &amp; Consumer Lending </a:t>
            </a:r>
          </a:p>
          <a:p>
            <a:r>
              <a:rPr lang="en-US" sz="1600" dirty="0">
                <a:solidFill>
                  <a:schemeClr val="accent2">
                    <a:lumMod val="75000"/>
                  </a:schemeClr>
                </a:solidFill>
              </a:rPr>
              <a:t>To support merchant financial needs without bank audit &amp; documentations</a:t>
            </a:r>
          </a:p>
        </p:txBody>
      </p:sp>
    </p:spTree>
    <p:extLst>
      <p:ext uri="{BB962C8B-B14F-4D97-AF65-F5344CB8AC3E}">
        <p14:creationId xmlns:p14="http://schemas.microsoft.com/office/powerpoint/2010/main" val="3474611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28" y="224441"/>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35767" y="394717"/>
            <a:ext cx="6770352"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Customer – Elevated Pitch</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91319" y="6558170"/>
            <a:ext cx="4114800" cy="365125"/>
          </a:xfrm>
        </p:spPr>
        <p:txBody>
          <a:bodyPr/>
          <a:lstStyle/>
          <a:p>
            <a:r>
              <a:rPr lang="en-US" dirty="0"/>
              <a:t>Confidential and Proprietary. Copyright (c) by TrueVibez 2020</a:t>
            </a:r>
          </a:p>
        </p:txBody>
      </p:sp>
      <p:sp>
        <p:nvSpPr>
          <p:cNvPr id="2" name="Slide Number Placeholder 1"/>
          <p:cNvSpPr>
            <a:spLocks noGrp="1"/>
          </p:cNvSpPr>
          <p:nvPr>
            <p:ph type="sldNum" sz="quarter" idx="12"/>
          </p:nvPr>
        </p:nvSpPr>
        <p:spPr/>
        <p:txBody>
          <a:bodyPr/>
          <a:lstStyle/>
          <a:p>
            <a:fld id="{D4960F7B-5716-4810-A91D-46252C2EC1F4}" type="slidenum">
              <a:rPr lang="en-US" smtClean="0"/>
              <a:t>11</a:t>
            </a:fld>
            <a:endParaRPr lang="en-US" dirty="0"/>
          </a:p>
        </p:txBody>
      </p:sp>
      <p:pic>
        <p:nvPicPr>
          <p:cNvPr id="4" name="Picture 3">
            <a:extLst>
              <a:ext uri="{FF2B5EF4-FFF2-40B4-BE49-F238E27FC236}">
                <a16:creationId xmlns:a16="http://schemas.microsoft.com/office/drawing/2014/main" id="{5042AB3C-6EE4-DF4B-A2AE-779DE1E27D1D}"/>
              </a:ext>
            </a:extLst>
          </p:cNvPr>
          <p:cNvPicPr>
            <a:picLocks noChangeAspect="1"/>
          </p:cNvPicPr>
          <p:nvPr/>
        </p:nvPicPr>
        <p:blipFill>
          <a:blip r:embed="rId11"/>
          <a:stretch>
            <a:fillRect/>
          </a:stretch>
        </p:blipFill>
        <p:spPr>
          <a:xfrm>
            <a:off x="3781280" y="2289278"/>
            <a:ext cx="4942851" cy="3099411"/>
          </a:xfrm>
          <a:prstGeom prst="rect">
            <a:avLst/>
          </a:prstGeom>
        </p:spPr>
      </p:pic>
      <p:sp>
        <p:nvSpPr>
          <p:cNvPr id="29" name="TextBox 28">
            <a:extLst>
              <a:ext uri="{FF2B5EF4-FFF2-40B4-BE49-F238E27FC236}">
                <a16:creationId xmlns:a16="http://schemas.microsoft.com/office/drawing/2014/main" id="{6443F5E9-C792-5549-857E-69D71286C735}"/>
              </a:ext>
            </a:extLst>
          </p:cNvPr>
          <p:cNvSpPr txBox="1"/>
          <p:nvPr/>
        </p:nvSpPr>
        <p:spPr>
          <a:xfrm>
            <a:off x="1246950" y="3481862"/>
            <a:ext cx="2618818" cy="1046440"/>
          </a:xfrm>
          <a:prstGeom prst="rect">
            <a:avLst/>
          </a:prstGeom>
          <a:noFill/>
        </p:spPr>
        <p:txBody>
          <a:bodyPr wrap="square" rtlCol="0">
            <a:spAutoFit/>
          </a:bodyPr>
          <a:lstStyle/>
          <a:p>
            <a:r>
              <a:rPr lang="en-US" sz="2000" b="1" dirty="0">
                <a:solidFill>
                  <a:schemeClr val="accent6">
                    <a:lumMod val="75000"/>
                  </a:schemeClr>
                </a:solidFill>
              </a:rPr>
              <a:t>Reactive Credit Scoring</a:t>
            </a:r>
          </a:p>
          <a:p>
            <a:r>
              <a:rPr lang="en-US" sz="1400" dirty="0">
                <a:solidFill>
                  <a:schemeClr val="accent6">
                    <a:lumMod val="75000"/>
                  </a:schemeClr>
                </a:solidFill>
              </a:rPr>
              <a:t>To allow customers to increase credit line for more benefits &amp; increased financial literacy</a:t>
            </a:r>
          </a:p>
        </p:txBody>
      </p:sp>
      <p:sp>
        <p:nvSpPr>
          <p:cNvPr id="30" name="TextBox 29">
            <a:extLst>
              <a:ext uri="{FF2B5EF4-FFF2-40B4-BE49-F238E27FC236}">
                <a16:creationId xmlns:a16="http://schemas.microsoft.com/office/drawing/2014/main" id="{37B4DCF7-43A9-0443-BFC9-30CB80DE6817}"/>
              </a:ext>
            </a:extLst>
          </p:cNvPr>
          <p:cNvSpPr txBox="1"/>
          <p:nvPr/>
        </p:nvSpPr>
        <p:spPr>
          <a:xfrm>
            <a:off x="7615502" y="1213597"/>
            <a:ext cx="3353889" cy="1046440"/>
          </a:xfrm>
          <a:prstGeom prst="rect">
            <a:avLst/>
          </a:prstGeom>
          <a:noFill/>
        </p:spPr>
        <p:txBody>
          <a:bodyPr wrap="square" rtlCol="0">
            <a:spAutoFit/>
          </a:bodyPr>
          <a:lstStyle/>
          <a:p>
            <a:r>
              <a:rPr lang="en-US" sz="2000" b="1" dirty="0">
                <a:solidFill>
                  <a:schemeClr val="accent2">
                    <a:lumMod val="75000"/>
                  </a:schemeClr>
                </a:solidFill>
              </a:rPr>
              <a:t>New Borrowing Avenue</a:t>
            </a:r>
          </a:p>
          <a:p>
            <a:r>
              <a:rPr lang="en-US" sz="1400" dirty="0">
                <a:solidFill>
                  <a:schemeClr val="accent2">
                    <a:lumMod val="75000"/>
                  </a:schemeClr>
                </a:solidFill>
              </a:rPr>
              <a:t>By utilizing existing relationships and financial network portfolio in an organized &amp; professional manner</a:t>
            </a:r>
          </a:p>
        </p:txBody>
      </p:sp>
      <p:sp>
        <p:nvSpPr>
          <p:cNvPr id="31" name="TextBox 30">
            <a:extLst>
              <a:ext uri="{FF2B5EF4-FFF2-40B4-BE49-F238E27FC236}">
                <a16:creationId xmlns:a16="http://schemas.microsoft.com/office/drawing/2014/main" id="{7C79D6BE-3887-AB41-BC30-9907B464ABFD}"/>
              </a:ext>
            </a:extLst>
          </p:cNvPr>
          <p:cNvSpPr txBox="1"/>
          <p:nvPr/>
        </p:nvSpPr>
        <p:spPr>
          <a:xfrm>
            <a:off x="1650393" y="1228218"/>
            <a:ext cx="2756351" cy="1046440"/>
          </a:xfrm>
          <a:prstGeom prst="rect">
            <a:avLst/>
          </a:prstGeom>
          <a:noFill/>
        </p:spPr>
        <p:txBody>
          <a:bodyPr wrap="square" rtlCol="0">
            <a:spAutoFit/>
          </a:bodyPr>
          <a:lstStyle/>
          <a:p>
            <a:r>
              <a:rPr lang="en-US" sz="2000" b="1" dirty="0">
                <a:solidFill>
                  <a:schemeClr val="accent2">
                    <a:lumMod val="75000"/>
                  </a:schemeClr>
                </a:solidFill>
              </a:rPr>
              <a:t>New Product &amp; Features</a:t>
            </a:r>
          </a:p>
          <a:p>
            <a:r>
              <a:rPr lang="en-US" sz="1400" dirty="0">
                <a:solidFill>
                  <a:schemeClr val="accent2">
                    <a:lumMod val="75000"/>
                  </a:schemeClr>
                </a:solidFill>
              </a:rPr>
              <a:t>Credit line facility for F&amp;B services during need and additional guaranteed benefits of dining out </a:t>
            </a:r>
          </a:p>
        </p:txBody>
      </p:sp>
      <p:sp>
        <p:nvSpPr>
          <p:cNvPr id="32" name="TextBox 31">
            <a:extLst>
              <a:ext uri="{FF2B5EF4-FFF2-40B4-BE49-F238E27FC236}">
                <a16:creationId xmlns:a16="http://schemas.microsoft.com/office/drawing/2014/main" id="{8ACAFDA5-9391-AD4D-9801-5F32546A84F2}"/>
              </a:ext>
            </a:extLst>
          </p:cNvPr>
          <p:cNvSpPr txBox="1"/>
          <p:nvPr/>
        </p:nvSpPr>
        <p:spPr>
          <a:xfrm>
            <a:off x="7621328" y="5388689"/>
            <a:ext cx="3589149" cy="1046440"/>
          </a:xfrm>
          <a:prstGeom prst="rect">
            <a:avLst/>
          </a:prstGeom>
          <a:noFill/>
        </p:spPr>
        <p:txBody>
          <a:bodyPr wrap="square" rtlCol="0">
            <a:spAutoFit/>
          </a:bodyPr>
          <a:lstStyle/>
          <a:p>
            <a:r>
              <a:rPr lang="en-US" sz="2000" b="1" dirty="0">
                <a:solidFill>
                  <a:srgbClr val="7030A0"/>
                </a:solidFill>
              </a:rPr>
              <a:t>On Demand Spending Potential</a:t>
            </a:r>
          </a:p>
          <a:p>
            <a:r>
              <a:rPr lang="en-US" sz="1400" dirty="0">
                <a:solidFill>
                  <a:srgbClr val="7030A0"/>
                </a:solidFill>
              </a:rPr>
              <a:t>No more dependency on regular cash flows &amp; a flexible solution for all occasions combined with increased risk-free spending potential</a:t>
            </a:r>
          </a:p>
        </p:txBody>
      </p:sp>
      <p:sp>
        <p:nvSpPr>
          <p:cNvPr id="33" name="TextBox 32">
            <a:extLst>
              <a:ext uri="{FF2B5EF4-FFF2-40B4-BE49-F238E27FC236}">
                <a16:creationId xmlns:a16="http://schemas.microsoft.com/office/drawing/2014/main" id="{2F564DAC-F8DA-BD4D-93B3-1F89EE016227}"/>
              </a:ext>
            </a:extLst>
          </p:cNvPr>
          <p:cNvSpPr txBox="1"/>
          <p:nvPr/>
        </p:nvSpPr>
        <p:spPr>
          <a:xfrm>
            <a:off x="1898767" y="5416843"/>
            <a:ext cx="3057257" cy="1046440"/>
          </a:xfrm>
          <a:prstGeom prst="rect">
            <a:avLst/>
          </a:prstGeom>
          <a:noFill/>
        </p:spPr>
        <p:txBody>
          <a:bodyPr wrap="square" rtlCol="0">
            <a:spAutoFit/>
          </a:bodyPr>
          <a:lstStyle/>
          <a:p>
            <a:r>
              <a:rPr lang="en-US" sz="2000" b="1" dirty="0">
                <a:solidFill>
                  <a:srgbClr val="7030A0"/>
                </a:solidFill>
              </a:rPr>
              <a:t>No Fees &amp; Ease of Use</a:t>
            </a:r>
          </a:p>
          <a:p>
            <a:r>
              <a:rPr lang="en-US" sz="1400" dirty="0">
                <a:solidFill>
                  <a:srgbClr val="7030A0"/>
                </a:solidFill>
              </a:rPr>
              <a:t>Simple to use service without any hidden costs, allowing decorum &amp; savings</a:t>
            </a:r>
          </a:p>
        </p:txBody>
      </p:sp>
      <p:sp>
        <p:nvSpPr>
          <p:cNvPr id="34" name="TextBox 33">
            <a:extLst>
              <a:ext uri="{FF2B5EF4-FFF2-40B4-BE49-F238E27FC236}">
                <a16:creationId xmlns:a16="http://schemas.microsoft.com/office/drawing/2014/main" id="{BE475FF7-0710-4248-9A57-66F6DC497110}"/>
              </a:ext>
            </a:extLst>
          </p:cNvPr>
          <p:cNvSpPr txBox="1"/>
          <p:nvPr/>
        </p:nvSpPr>
        <p:spPr>
          <a:xfrm>
            <a:off x="8694037" y="3366775"/>
            <a:ext cx="3353888" cy="1046440"/>
          </a:xfrm>
          <a:prstGeom prst="rect">
            <a:avLst/>
          </a:prstGeom>
          <a:noFill/>
        </p:spPr>
        <p:txBody>
          <a:bodyPr wrap="square" rtlCol="0">
            <a:spAutoFit/>
          </a:bodyPr>
          <a:lstStyle/>
          <a:p>
            <a:r>
              <a:rPr lang="en-US" sz="2000" b="1" dirty="0">
                <a:solidFill>
                  <a:schemeClr val="accent6">
                    <a:lumMod val="75000"/>
                  </a:schemeClr>
                </a:solidFill>
              </a:rPr>
              <a:t>Best Rates &amp; Flexible Terms</a:t>
            </a:r>
          </a:p>
          <a:p>
            <a:r>
              <a:rPr lang="en-US" sz="1400" dirty="0">
                <a:solidFill>
                  <a:schemeClr val="accent6">
                    <a:lumMod val="75000"/>
                  </a:schemeClr>
                </a:solidFill>
              </a:rPr>
              <a:t>With long risk-free no-interest paying term, along with a range of payment plans at offer with different lenders to choose from</a:t>
            </a:r>
          </a:p>
        </p:txBody>
      </p:sp>
      <p:sp>
        <p:nvSpPr>
          <p:cNvPr id="35" name="TextBox 34">
            <a:extLst>
              <a:ext uri="{FF2B5EF4-FFF2-40B4-BE49-F238E27FC236}">
                <a16:creationId xmlns:a16="http://schemas.microsoft.com/office/drawing/2014/main" id="{9EDB0819-4FE6-FA45-8EB8-7D572551DC8A}"/>
              </a:ext>
            </a:extLst>
          </p:cNvPr>
          <p:cNvSpPr txBox="1"/>
          <p:nvPr/>
        </p:nvSpPr>
        <p:spPr>
          <a:xfrm>
            <a:off x="5413131" y="2138963"/>
            <a:ext cx="2126185" cy="584775"/>
          </a:xfrm>
          <a:prstGeom prst="rect">
            <a:avLst/>
          </a:prstGeom>
          <a:noFill/>
        </p:spPr>
        <p:txBody>
          <a:bodyPr wrap="square">
            <a:spAutoFit/>
          </a:bodyPr>
          <a:lstStyle/>
          <a:p>
            <a:r>
              <a:rPr lang="en-US" b="1" dirty="0">
                <a:solidFill>
                  <a:srgbClr val="00B0F0"/>
                </a:solidFill>
              </a:rPr>
              <a:t>Bio-Authorization</a:t>
            </a:r>
            <a:r>
              <a:rPr lang="en-US" sz="1400" b="1" dirty="0">
                <a:solidFill>
                  <a:srgbClr val="00B0F0"/>
                </a:solidFill>
              </a:rPr>
              <a:t> </a:t>
            </a:r>
            <a:r>
              <a:rPr lang="en-US" sz="1400" dirty="0">
                <a:solidFill>
                  <a:srgbClr val="00B0F0"/>
                </a:solidFill>
              </a:rPr>
              <a:t>For Enhanced Safety</a:t>
            </a:r>
          </a:p>
        </p:txBody>
      </p:sp>
    </p:spTree>
    <p:extLst>
      <p:ext uri="{BB962C8B-B14F-4D97-AF65-F5344CB8AC3E}">
        <p14:creationId xmlns:p14="http://schemas.microsoft.com/office/powerpoint/2010/main" val="766781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5293"/>
            <a:ext cx="6770352"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WAIU – </a:t>
            </a:r>
            <a:r>
              <a:rPr lang="en-IN" sz="2700" b="1" dirty="0">
                <a:solidFill>
                  <a:srgbClr val="002060"/>
                </a:solidFill>
                <a:latin typeface="Arial Black" panose="020B0A04020102020204" pitchFamily="34" charset="0"/>
                <a:hlinkClick r:id="rId11">
                  <a:extLst>
                    <a:ext uri="{A12FA001-AC4F-418D-AE19-62706E023703}">
                      <ahyp:hlinkClr xmlns:ahyp="http://schemas.microsoft.com/office/drawing/2018/hyperlinkcolor" val="tx"/>
                    </a:ext>
                  </a:extLst>
                </a:hlinkClick>
              </a:rPr>
              <a:t>360° Benefits</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78440" y="6565289"/>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p:txBody>
          <a:bodyPr/>
          <a:lstStyle/>
          <a:p>
            <a:fld id="{D4960F7B-5716-4810-A91D-46252C2EC1F4}" type="slidenum">
              <a:rPr lang="en-US" smtClean="0"/>
              <a:t>12</a:t>
            </a:fld>
            <a:endParaRPr lang="en-US" dirty="0"/>
          </a:p>
        </p:txBody>
      </p:sp>
      <p:graphicFrame>
        <p:nvGraphicFramePr>
          <p:cNvPr id="3" name="Table 3">
            <a:extLst>
              <a:ext uri="{FF2B5EF4-FFF2-40B4-BE49-F238E27FC236}">
                <a16:creationId xmlns:a16="http://schemas.microsoft.com/office/drawing/2014/main" id="{7EA834D7-A2EF-6A46-ABBA-0D5B827D974F}"/>
              </a:ext>
            </a:extLst>
          </p:cNvPr>
          <p:cNvGraphicFramePr>
            <a:graphicFrameLocks noGrp="1"/>
          </p:cNvGraphicFramePr>
          <p:nvPr>
            <p:extLst>
              <p:ext uri="{D42A27DB-BD31-4B8C-83A1-F6EECF244321}">
                <p14:modId xmlns:p14="http://schemas.microsoft.com/office/powerpoint/2010/main" val="3443840957"/>
              </p:ext>
            </p:extLst>
          </p:nvPr>
        </p:nvGraphicFramePr>
        <p:xfrm>
          <a:off x="2356141" y="1153035"/>
          <a:ext cx="9334743" cy="2371710"/>
        </p:xfrm>
        <a:graphic>
          <a:graphicData uri="http://schemas.openxmlformats.org/drawingml/2006/table">
            <a:tbl>
              <a:tblPr firstRow="1" bandRow="1">
                <a:tableStyleId>{21E4AEA4-8DFA-4A89-87EB-49C32662AFE0}</a:tableStyleId>
              </a:tblPr>
              <a:tblGrid>
                <a:gridCol w="3208318">
                  <a:extLst>
                    <a:ext uri="{9D8B030D-6E8A-4147-A177-3AD203B41FA5}">
                      <a16:colId xmlns:a16="http://schemas.microsoft.com/office/drawing/2014/main" val="2410251688"/>
                    </a:ext>
                  </a:extLst>
                </a:gridCol>
                <a:gridCol w="3155795">
                  <a:extLst>
                    <a:ext uri="{9D8B030D-6E8A-4147-A177-3AD203B41FA5}">
                      <a16:colId xmlns:a16="http://schemas.microsoft.com/office/drawing/2014/main" val="3548269709"/>
                    </a:ext>
                  </a:extLst>
                </a:gridCol>
                <a:gridCol w="2970630">
                  <a:extLst>
                    <a:ext uri="{9D8B030D-6E8A-4147-A177-3AD203B41FA5}">
                      <a16:colId xmlns:a16="http://schemas.microsoft.com/office/drawing/2014/main" val="764572299"/>
                    </a:ext>
                  </a:extLst>
                </a:gridCol>
              </a:tblGrid>
              <a:tr h="474342">
                <a:tc>
                  <a:txBody>
                    <a:bodyPr/>
                    <a:lstStyle/>
                    <a:p>
                      <a:r>
                        <a:rPr lang="en-US" dirty="0">
                          <a:solidFill>
                            <a:schemeClr val="tx1">
                              <a:lumMod val="95000"/>
                              <a:lumOff val="5000"/>
                            </a:schemeClr>
                          </a:solidFill>
                        </a:rPr>
                        <a:t>Consumers</a:t>
                      </a:r>
                    </a:p>
                  </a:txBody>
                  <a:tcPr/>
                </a:tc>
                <a:tc>
                  <a:txBody>
                    <a:bodyPr/>
                    <a:lstStyle/>
                    <a:p>
                      <a:r>
                        <a:rPr lang="en-US" dirty="0">
                          <a:solidFill>
                            <a:schemeClr val="tx1">
                              <a:lumMod val="95000"/>
                              <a:lumOff val="5000"/>
                            </a:schemeClr>
                          </a:solidFill>
                        </a:rPr>
                        <a:t>Restaurants</a:t>
                      </a:r>
                    </a:p>
                  </a:txBody>
                  <a:tcPr/>
                </a:tc>
                <a:tc>
                  <a:txBody>
                    <a:bodyPr/>
                    <a:lstStyle/>
                    <a:p>
                      <a:r>
                        <a:rPr lang="en-US" dirty="0">
                          <a:solidFill>
                            <a:schemeClr val="tx1">
                              <a:lumMod val="95000"/>
                              <a:lumOff val="5000"/>
                            </a:schemeClr>
                          </a:solidFill>
                        </a:rPr>
                        <a:t> MFI-NBFC</a:t>
                      </a:r>
                    </a:p>
                  </a:txBody>
                  <a:tcPr/>
                </a:tc>
                <a:extLst>
                  <a:ext uri="{0D108BD9-81ED-4DB2-BD59-A6C34878D82A}">
                    <a16:rowId xmlns:a16="http://schemas.microsoft.com/office/drawing/2014/main" val="3204050849"/>
                  </a:ext>
                </a:extLst>
              </a:tr>
              <a:tr h="474342">
                <a:tc>
                  <a:txBody>
                    <a:bodyPr/>
                    <a:lstStyle/>
                    <a:p>
                      <a:r>
                        <a:rPr lang="en-US" dirty="0"/>
                        <a:t>Increase in spend potential</a:t>
                      </a:r>
                    </a:p>
                  </a:txBody>
                  <a:tcPr/>
                </a:tc>
                <a:tc>
                  <a:txBody>
                    <a:bodyPr/>
                    <a:lstStyle/>
                    <a:p>
                      <a:r>
                        <a:rPr lang="en-US" dirty="0"/>
                        <a:t>Increased sales</a:t>
                      </a:r>
                    </a:p>
                  </a:txBody>
                  <a:tcPr/>
                </a:tc>
                <a:tc>
                  <a:txBody>
                    <a:bodyPr/>
                    <a:lstStyle/>
                    <a:p>
                      <a:r>
                        <a:rPr lang="en-US" dirty="0"/>
                        <a:t>New customers</a:t>
                      </a:r>
                    </a:p>
                  </a:txBody>
                  <a:tcPr/>
                </a:tc>
                <a:extLst>
                  <a:ext uri="{0D108BD9-81ED-4DB2-BD59-A6C34878D82A}">
                    <a16:rowId xmlns:a16="http://schemas.microsoft.com/office/drawing/2014/main" val="4100940641"/>
                  </a:ext>
                </a:extLst>
              </a:tr>
              <a:tr h="474342">
                <a:tc>
                  <a:txBody>
                    <a:bodyPr/>
                    <a:lstStyle/>
                    <a:p>
                      <a:r>
                        <a:rPr lang="en-US" dirty="0"/>
                        <a:t>Bio-authorization to reduce risks</a:t>
                      </a:r>
                    </a:p>
                  </a:txBody>
                  <a:tcPr/>
                </a:tc>
                <a:tc>
                  <a:txBody>
                    <a:bodyPr/>
                    <a:lstStyle/>
                    <a:p>
                      <a:r>
                        <a:rPr lang="en-US" dirty="0"/>
                        <a:t>Higher ticket size</a:t>
                      </a:r>
                    </a:p>
                  </a:txBody>
                  <a:tcPr/>
                </a:tc>
                <a:tc>
                  <a:txBody>
                    <a:bodyPr/>
                    <a:lstStyle/>
                    <a:p>
                      <a:r>
                        <a:rPr lang="en-US" dirty="0"/>
                        <a:t>Increased presence</a:t>
                      </a:r>
                    </a:p>
                  </a:txBody>
                  <a:tcPr/>
                </a:tc>
                <a:extLst>
                  <a:ext uri="{0D108BD9-81ED-4DB2-BD59-A6C34878D82A}">
                    <a16:rowId xmlns:a16="http://schemas.microsoft.com/office/drawing/2014/main" val="2154588712"/>
                  </a:ext>
                </a:extLst>
              </a:tr>
              <a:tr h="474342">
                <a:tc>
                  <a:txBody>
                    <a:bodyPr/>
                    <a:lstStyle/>
                    <a:p>
                      <a:r>
                        <a:rPr lang="en-US" dirty="0"/>
                        <a:t>No joining or renewal fees</a:t>
                      </a:r>
                    </a:p>
                  </a:txBody>
                  <a:tcPr/>
                </a:tc>
                <a:tc>
                  <a:txBody>
                    <a:bodyPr/>
                    <a:lstStyle/>
                    <a:p>
                      <a:r>
                        <a:rPr lang="en-US" dirty="0"/>
                        <a:t>New feature to offer</a:t>
                      </a:r>
                    </a:p>
                  </a:txBody>
                  <a:tcPr/>
                </a:tc>
                <a:tc>
                  <a:txBody>
                    <a:bodyPr/>
                    <a:lstStyle/>
                    <a:p>
                      <a:r>
                        <a:rPr lang="en-US" dirty="0"/>
                        <a:t>Competitive edge</a:t>
                      </a:r>
                    </a:p>
                  </a:txBody>
                  <a:tcPr/>
                </a:tc>
                <a:extLst>
                  <a:ext uri="{0D108BD9-81ED-4DB2-BD59-A6C34878D82A}">
                    <a16:rowId xmlns:a16="http://schemas.microsoft.com/office/drawing/2014/main" val="4190732835"/>
                  </a:ext>
                </a:extLst>
              </a:tr>
              <a:tr h="474342">
                <a:tc>
                  <a:txBody>
                    <a:bodyPr/>
                    <a:lstStyle/>
                    <a:p>
                      <a:r>
                        <a:rPr lang="en-US" dirty="0"/>
                        <a:t>Decorum &amp; savings</a:t>
                      </a:r>
                    </a:p>
                  </a:txBody>
                  <a:tcPr/>
                </a:tc>
                <a:tc>
                  <a:txBody>
                    <a:bodyPr/>
                    <a:lstStyle/>
                    <a:p>
                      <a:r>
                        <a:rPr lang="en-US" dirty="0"/>
                        <a:t>No additional charges</a:t>
                      </a:r>
                    </a:p>
                  </a:txBody>
                  <a:tcPr/>
                </a:tc>
                <a:tc>
                  <a:txBody>
                    <a:bodyPr/>
                    <a:lstStyle/>
                    <a:p>
                      <a:r>
                        <a:rPr lang="en-US" dirty="0"/>
                        <a:t>Innovative offer</a:t>
                      </a:r>
                    </a:p>
                  </a:txBody>
                  <a:tcPr/>
                </a:tc>
                <a:extLst>
                  <a:ext uri="{0D108BD9-81ED-4DB2-BD59-A6C34878D82A}">
                    <a16:rowId xmlns:a16="http://schemas.microsoft.com/office/drawing/2014/main" val="1711432722"/>
                  </a:ext>
                </a:extLst>
              </a:tr>
            </a:tbl>
          </a:graphicData>
        </a:graphic>
      </p:graphicFrame>
      <p:graphicFrame>
        <p:nvGraphicFramePr>
          <p:cNvPr id="24" name="Table 3">
            <a:extLst>
              <a:ext uri="{FF2B5EF4-FFF2-40B4-BE49-F238E27FC236}">
                <a16:creationId xmlns:a16="http://schemas.microsoft.com/office/drawing/2014/main" id="{1DE84CAF-C276-4344-BB6D-540EFA5585F5}"/>
              </a:ext>
            </a:extLst>
          </p:cNvPr>
          <p:cNvGraphicFramePr>
            <a:graphicFrameLocks noGrp="1"/>
          </p:cNvGraphicFramePr>
          <p:nvPr>
            <p:extLst>
              <p:ext uri="{D42A27DB-BD31-4B8C-83A1-F6EECF244321}">
                <p14:modId xmlns:p14="http://schemas.microsoft.com/office/powerpoint/2010/main" val="1271341778"/>
              </p:ext>
            </p:extLst>
          </p:nvPr>
        </p:nvGraphicFramePr>
        <p:xfrm>
          <a:off x="2356141" y="3561556"/>
          <a:ext cx="9334742" cy="2868924"/>
        </p:xfrm>
        <a:graphic>
          <a:graphicData uri="http://schemas.openxmlformats.org/drawingml/2006/table">
            <a:tbl>
              <a:tblPr firstRow="1" bandRow="1">
                <a:tableStyleId>{7DF18680-E054-41AD-8BC1-D1AEF772440D}</a:tableStyleId>
              </a:tblPr>
              <a:tblGrid>
                <a:gridCol w="3265704">
                  <a:extLst>
                    <a:ext uri="{9D8B030D-6E8A-4147-A177-3AD203B41FA5}">
                      <a16:colId xmlns:a16="http://schemas.microsoft.com/office/drawing/2014/main" val="2410251688"/>
                    </a:ext>
                  </a:extLst>
                </a:gridCol>
                <a:gridCol w="3098734">
                  <a:extLst>
                    <a:ext uri="{9D8B030D-6E8A-4147-A177-3AD203B41FA5}">
                      <a16:colId xmlns:a16="http://schemas.microsoft.com/office/drawing/2014/main" val="3548269709"/>
                    </a:ext>
                  </a:extLst>
                </a:gridCol>
                <a:gridCol w="2970304">
                  <a:extLst>
                    <a:ext uri="{9D8B030D-6E8A-4147-A177-3AD203B41FA5}">
                      <a16:colId xmlns:a16="http://schemas.microsoft.com/office/drawing/2014/main" val="764572299"/>
                    </a:ext>
                  </a:extLst>
                </a:gridCol>
              </a:tblGrid>
              <a:tr h="474342">
                <a:tc>
                  <a:txBody>
                    <a:bodyPr/>
                    <a:lstStyle/>
                    <a:p>
                      <a:r>
                        <a:rPr lang="en-US" dirty="0">
                          <a:solidFill>
                            <a:schemeClr val="tx1">
                              <a:lumMod val="95000"/>
                              <a:lumOff val="5000"/>
                            </a:schemeClr>
                          </a:solidFill>
                        </a:rPr>
                        <a:t>Consumers</a:t>
                      </a:r>
                    </a:p>
                  </a:txBody>
                  <a:tcPr>
                    <a:solidFill>
                      <a:schemeClr val="accent1">
                        <a:lumMod val="60000"/>
                        <a:lumOff val="40000"/>
                      </a:schemeClr>
                    </a:solidFill>
                  </a:tcPr>
                </a:tc>
                <a:tc>
                  <a:txBody>
                    <a:bodyPr/>
                    <a:lstStyle/>
                    <a:p>
                      <a:r>
                        <a:rPr lang="en-US" dirty="0">
                          <a:solidFill>
                            <a:schemeClr val="tx1">
                              <a:lumMod val="95000"/>
                              <a:lumOff val="5000"/>
                            </a:schemeClr>
                          </a:solidFill>
                        </a:rPr>
                        <a:t>Restaurants</a:t>
                      </a:r>
                    </a:p>
                  </a:txBody>
                  <a:tcPr>
                    <a:solidFill>
                      <a:schemeClr val="accent1">
                        <a:lumMod val="60000"/>
                        <a:lumOff val="40000"/>
                      </a:schemeClr>
                    </a:solidFill>
                  </a:tcPr>
                </a:tc>
                <a:tc>
                  <a:txBody>
                    <a:bodyPr/>
                    <a:lstStyle/>
                    <a:p>
                      <a:r>
                        <a:rPr lang="en-US" dirty="0">
                          <a:solidFill>
                            <a:schemeClr val="tx1">
                              <a:lumMod val="95000"/>
                              <a:lumOff val="5000"/>
                            </a:schemeClr>
                          </a:solidFill>
                        </a:rPr>
                        <a:t> MFI-NBFC</a:t>
                      </a:r>
                    </a:p>
                  </a:txBody>
                  <a:tcPr>
                    <a:solidFill>
                      <a:schemeClr val="accent1">
                        <a:lumMod val="60000"/>
                        <a:lumOff val="40000"/>
                      </a:schemeClr>
                    </a:solidFill>
                  </a:tcPr>
                </a:tc>
                <a:extLst>
                  <a:ext uri="{0D108BD9-81ED-4DB2-BD59-A6C34878D82A}">
                    <a16:rowId xmlns:a16="http://schemas.microsoft.com/office/drawing/2014/main" val="3204050849"/>
                  </a:ext>
                </a:extLst>
              </a:tr>
              <a:tr h="474342">
                <a:tc>
                  <a:txBody>
                    <a:bodyPr/>
                    <a:lstStyle/>
                    <a:p>
                      <a:r>
                        <a:rPr lang="en-US" dirty="0"/>
                        <a:t>Increased borrowing potential</a:t>
                      </a:r>
                    </a:p>
                  </a:txBody>
                  <a:tcPr/>
                </a:tc>
                <a:tc>
                  <a:txBody>
                    <a:bodyPr/>
                    <a:lstStyle/>
                    <a:p>
                      <a:r>
                        <a:rPr lang="en-US" dirty="0"/>
                        <a:t>Self-sufficiency at competitive rates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Untapped market – Millennials, Zoomers</a:t>
                      </a:r>
                    </a:p>
                  </a:txBody>
                  <a:tcPr/>
                </a:tc>
                <a:extLst>
                  <a:ext uri="{0D108BD9-81ED-4DB2-BD59-A6C34878D82A}">
                    <a16:rowId xmlns:a16="http://schemas.microsoft.com/office/drawing/2014/main" val="4100940641"/>
                  </a:ext>
                </a:extLst>
              </a:tr>
              <a:tr h="474342">
                <a:tc>
                  <a:txBody>
                    <a:bodyPr/>
                    <a:lstStyle/>
                    <a:p>
                      <a:r>
                        <a:rPr lang="en-US" dirty="0"/>
                        <a:t>Enhanced financial literacy</a:t>
                      </a:r>
                    </a:p>
                  </a:txBody>
                  <a:tcPr/>
                </a:tc>
                <a:tc>
                  <a:txBody>
                    <a:bodyPr/>
                    <a:lstStyle/>
                    <a:p>
                      <a:r>
                        <a:rPr lang="en-US" dirty="0"/>
                        <a:t>Standardized &amp; organized system </a:t>
                      </a:r>
                    </a:p>
                  </a:txBody>
                  <a:tcPr/>
                </a:tc>
                <a:tc>
                  <a:txBody>
                    <a:bodyPr/>
                    <a:lstStyle/>
                    <a:p>
                      <a:r>
                        <a:rPr lang="en-US" dirty="0"/>
                        <a:t>Inclusive growth</a:t>
                      </a:r>
                    </a:p>
                  </a:txBody>
                  <a:tcPr/>
                </a:tc>
                <a:extLst>
                  <a:ext uri="{0D108BD9-81ED-4DB2-BD59-A6C34878D82A}">
                    <a16:rowId xmlns:a16="http://schemas.microsoft.com/office/drawing/2014/main" val="2154588712"/>
                  </a:ext>
                </a:extLst>
              </a:tr>
              <a:tr h="474342">
                <a:tc>
                  <a:txBody>
                    <a:bodyPr/>
                    <a:lstStyle/>
                    <a:p>
                      <a:r>
                        <a:rPr lang="en-US" dirty="0"/>
                        <a:t>Reactive credit scoring</a:t>
                      </a:r>
                    </a:p>
                  </a:txBody>
                  <a:tcPr/>
                </a:tc>
                <a:tc>
                  <a:txBody>
                    <a:bodyPr/>
                    <a:lstStyle/>
                    <a:p>
                      <a:r>
                        <a:rPr lang="en-US" dirty="0"/>
                        <a:t>Reduced regulatory challenges</a:t>
                      </a:r>
                    </a:p>
                  </a:txBody>
                  <a:tcPr/>
                </a:tc>
                <a:tc>
                  <a:txBody>
                    <a:bodyPr/>
                    <a:lstStyle/>
                    <a:p>
                      <a:r>
                        <a:rPr lang="en-US" dirty="0"/>
                        <a:t>Valued partnership</a:t>
                      </a:r>
                    </a:p>
                  </a:txBody>
                  <a:tcPr/>
                </a:tc>
                <a:extLst>
                  <a:ext uri="{0D108BD9-81ED-4DB2-BD59-A6C34878D82A}">
                    <a16:rowId xmlns:a16="http://schemas.microsoft.com/office/drawing/2014/main" val="4190732835"/>
                  </a:ext>
                </a:extLst>
              </a:tr>
              <a:tr h="474342">
                <a:tc>
                  <a:txBody>
                    <a:bodyPr/>
                    <a:lstStyle/>
                    <a:p>
                      <a:r>
                        <a:rPr lang="en-US" dirty="0"/>
                        <a:t>Better rates than banks</a:t>
                      </a:r>
                    </a:p>
                  </a:txBody>
                  <a:tcPr/>
                </a:tc>
                <a:tc>
                  <a:txBody>
                    <a:bodyPr/>
                    <a:lstStyle/>
                    <a:p>
                      <a:r>
                        <a:rPr lang="en-US" dirty="0"/>
                        <a:t>Co-branding opportunities</a:t>
                      </a:r>
                    </a:p>
                  </a:txBody>
                  <a:tcPr/>
                </a:tc>
                <a:tc>
                  <a:txBody>
                    <a:bodyPr/>
                    <a:lstStyle/>
                    <a:p>
                      <a:r>
                        <a:rPr lang="en-US" dirty="0"/>
                        <a:t>Benefit from geographic expansions</a:t>
                      </a:r>
                    </a:p>
                  </a:txBody>
                  <a:tcPr/>
                </a:tc>
                <a:extLst>
                  <a:ext uri="{0D108BD9-81ED-4DB2-BD59-A6C34878D82A}">
                    <a16:rowId xmlns:a16="http://schemas.microsoft.com/office/drawing/2014/main" val="1711432722"/>
                  </a:ext>
                </a:extLst>
              </a:tr>
            </a:tbl>
          </a:graphicData>
        </a:graphic>
      </p:graphicFrame>
      <p:sp>
        <p:nvSpPr>
          <p:cNvPr id="4" name="Rectangle 3">
            <a:extLst>
              <a:ext uri="{FF2B5EF4-FFF2-40B4-BE49-F238E27FC236}">
                <a16:creationId xmlns:a16="http://schemas.microsoft.com/office/drawing/2014/main" id="{03F0A926-1305-BB4F-9DDA-0A2803684928}"/>
              </a:ext>
            </a:extLst>
          </p:cNvPr>
          <p:cNvSpPr/>
          <p:nvPr/>
        </p:nvSpPr>
        <p:spPr>
          <a:xfrm>
            <a:off x="1316180" y="1153035"/>
            <a:ext cx="845127" cy="237171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lumMod val="95000"/>
                    <a:lumOff val="5000"/>
                  </a:schemeClr>
                </a:solidFill>
              </a:rPr>
              <a:t>Eat now, Pay Later</a:t>
            </a:r>
          </a:p>
        </p:txBody>
      </p:sp>
      <p:sp>
        <p:nvSpPr>
          <p:cNvPr id="25" name="Rectangle 24">
            <a:extLst>
              <a:ext uri="{FF2B5EF4-FFF2-40B4-BE49-F238E27FC236}">
                <a16:creationId xmlns:a16="http://schemas.microsoft.com/office/drawing/2014/main" id="{EFDC3E53-F2F1-E248-9A42-D35B7D14FF53}"/>
              </a:ext>
            </a:extLst>
          </p:cNvPr>
          <p:cNvSpPr/>
          <p:nvPr/>
        </p:nvSpPr>
        <p:spPr>
          <a:xfrm>
            <a:off x="1320517" y="3554432"/>
            <a:ext cx="845127" cy="2867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t>Microfinancing</a:t>
            </a:r>
            <a:endParaRPr lang="en-US" dirty="0"/>
          </a:p>
        </p:txBody>
      </p:sp>
    </p:spTree>
    <p:extLst>
      <p:ext uri="{BB962C8B-B14F-4D97-AF65-F5344CB8AC3E}">
        <p14:creationId xmlns:p14="http://schemas.microsoft.com/office/powerpoint/2010/main" val="1686653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9" y="368959"/>
            <a:ext cx="4531168"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SWOT Appraisal</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pic>
        <p:nvPicPr>
          <p:cNvPr id="3" name="Picture 2"/>
          <p:cNvPicPr>
            <a:picLocks noChangeAspect="1"/>
          </p:cNvPicPr>
          <p:nvPr/>
        </p:nvPicPr>
        <p:blipFill>
          <a:blip r:embed="rId11"/>
          <a:stretch>
            <a:fillRect/>
          </a:stretch>
        </p:blipFill>
        <p:spPr>
          <a:xfrm>
            <a:off x="1209448" y="1056610"/>
            <a:ext cx="10706782" cy="5463669"/>
          </a:xfrm>
          <a:prstGeom prst="rect">
            <a:avLst/>
          </a:prstGeom>
        </p:spPr>
      </p:pic>
      <p:sp>
        <p:nvSpPr>
          <p:cNvPr id="22" name="TextBox 21"/>
          <p:cNvSpPr txBox="1"/>
          <p:nvPr/>
        </p:nvSpPr>
        <p:spPr>
          <a:xfrm>
            <a:off x="1112740" y="2221549"/>
            <a:ext cx="4414512"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002060"/>
                </a:solidFill>
              </a:rPr>
              <a:t>Unique service offerings</a:t>
            </a:r>
          </a:p>
          <a:p>
            <a:pPr marL="285750" indent="-285750">
              <a:buFont typeface="Wingdings" panose="05000000000000000000" pitchFamily="2" charset="2"/>
              <a:buChar char="Ø"/>
            </a:pPr>
            <a:r>
              <a:rPr lang="en-US" dirty="0">
                <a:solidFill>
                  <a:srgbClr val="002060"/>
                </a:solidFill>
              </a:rPr>
              <a:t>Cross-industry appeal </a:t>
            </a:r>
          </a:p>
          <a:p>
            <a:pPr marL="285750" indent="-285750">
              <a:buFont typeface="Wingdings" panose="05000000000000000000" pitchFamily="2" charset="2"/>
              <a:buChar char="Ø"/>
            </a:pPr>
            <a:r>
              <a:rPr lang="en-US" dirty="0">
                <a:solidFill>
                  <a:srgbClr val="002060"/>
                </a:solidFill>
              </a:rPr>
              <a:t>Digital marketing enabler for merchants</a:t>
            </a:r>
          </a:p>
          <a:p>
            <a:pPr marL="285750" indent="-285750">
              <a:buFont typeface="Wingdings" panose="05000000000000000000" pitchFamily="2" charset="2"/>
              <a:buChar char="Ø"/>
            </a:pPr>
            <a:r>
              <a:rPr lang="en-US" dirty="0">
                <a:solidFill>
                  <a:srgbClr val="002060"/>
                </a:solidFill>
              </a:rPr>
              <a:t>Payment flexibility for consumers</a:t>
            </a:r>
          </a:p>
        </p:txBody>
      </p:sp>
      <p:sp>
        <p:nvSpPr>
          <p:cNvPr id="23" name="TextBox 22"/>
          <p:cNvSpPr txBox="1"/>
          <p:nvPr/>
        </p:nvSpPr>
        <p:spPr>
          <a:xfrm>
            <a:off x="7640184" y="2506151"/>
            <a:ext cx="4414512"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002060"/>
                </a:solidFill>
              </a:rPr>
              <a:t>Brand Establishment</a:t>
            </a:r>
          </a:p>
          <a:p>
            <a:pPr marL="285750" indent="-285750">
              <a:buFont typeface="Wingdings" panose="05000000000000000000" pitchFamily="2" charset="2"/>
              <a:buChar char="Ø"/>
            </a:pPr>
            <a:r>
              <a:rPr lang="en-US" dirty="0">
                <a:solidFill>
                  <a:srgbClr val="002060"/>
                </a:solidFill>
              </a:rPr>
              <a:t>Competition from current market leaders</a:t>
            </a:r>
          </a:p>
          <a:p>
            <a:pPr marL="285750" indent="-285750">
              <a:buFont typeface="Wingdings" panose="05000000000000000000" pitchFamily="2" charset="2"/>
              <a:buChar char="Ø"/>
            </a:pPr>
            <a:r>
              <a:rPr lang="en-US" dirty="0">
                <a:solidFill>
                  <a:srgbClr val="002060"/>
                </a:solidFill>
              </a:rPr>
              <a:t>Credit cards, as an alternative</a:t>
            </a:r>
          </a:p>
          <a:p>
            <a:pPr marL="285750" indent="-285750">
              <a:buFont typeface="Wingdings" panose="05000000000000000000" pitchFamily="2" charset="2"/>
              <a:buChar char="Ø"/>
            </a:pPr>
            <a:endParaRPr lang="en-US" dirty="0">
              <a:solidFill>
                <a:srgbClr val="002060"/>
              </a:solidFill>
            </a:endParaRPr>
          </a:p>
        </p:txBody>
      </p:sp>
      <p:sp>
        <p:nvSpPr>
          <p:cNvPr id="25" name="TextBox 24"/>
          <p:cNvSpPr txBox="1"/>
          <p:nvPr/>
        </p:nvSpPr>
        <p:spPr>
          <a:xfrm>
            <a:off x="7611815" y="4070762"/>
            <a:ext cx="4370971"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002060"/>
                </a:solidFill>
              </a:rPr>
              <a:t>Expansion of existing service aggregators into hospitality business</a:t>
            </a:r>
          </a:p>
          <a:p>
            <a:pPr marL="285750" indent="-285750">
              <a:buFont typeface="Wingdings" panose="05000000000000000000" pitchFamily="2" charset="2"/>
              <a:buChar char="Ø"/>
            </a:pPr>
            <a:r>
              <a:rPr lang="en-US" dirty="0">
                <a:solidFill>
                  <a:srgbClr val="002060"/>
                </a:solidFill>
              </a:rPr>
              <a:t>Global players developing BNPL products</a:t>
            </a:r>
          </a:p>
        </p:txBody>
      </p:sp>
      <p:sp>
        <p:nvSpPr>
          <p:cNvPr id="27" name="TextBox 26"/>
          <p:cNvSpPr txBox="1"/>
          <p:nvPr/>
        </p:nvSpPr>
        <p:spPr>
          <a:xfrm>
            <a:off x="1101509" y="3867338"/>
            <a:ext cx="4622451"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002060"/>
                </a:solidFill>
              </a:rPr>
              <a:t>First mover’s advantage</a:t>
            </a:r>
          </a:p>
          <a:p>
            <a:pPr marL="285750" indent="-285750">
              <a:buFont typeface="Wingdings" panose="05000000000000000000" pitchFamily="2" charset="2"/>
              <a:buChar char="Ø"/>
            </a:pPr>
            <a:r>
              <a:rPr lang="en-US" dirty="0">
                <a:solidFill>
                  <a:srgbClr val="002060"/>
                </a:solidFill>
              </a:rPr>
              <a:t>Rising customer expense on comfort</a:t>
            </a:r>
          </a:p>
          <a:p>
            <a:pPr marL="285750" indent="-285750">
              <a:buFont typeface="Wingdings" panose="05000000000000000000" pitchFamily="2" charset="2"/>
              <a:buChar char="Ø"/>
            </a:pPr>
            <a:r>
              <a:rPr lang="en-US" dirty="0">
                <a:solidFill>
                  <a:srgbClr val="002060"/>
                </a:solidFill>
              </a:rPr>
              <a:t>Additional borrowing option for consumers</a:t>
            </a:r>
          </a:p>
          <a:p>
            <a:pPr marL="285750" indent="-285750">
              <a:buFont typeface="Wingdings" panose="05000000000000000000" pitchFamily="2" charset="2"/>
              <a:buChar char="Ø"/>
            </a:pPr>
            <a:r>
              <a:rPr lang="en-US" dirty="0">
                <a:solidFill>
                  <a:srgbClr val="002060"/>
                </a:solidFill>
              </a:rPr>
              <a:t>Hospitality is an unexplored lending market</a:t>
            </a:r>
          </a:p>
          <a:p>
            <a:pPr marL="285750" indent="-285750">
              <a:buFont typeface="Wingdings" panose="05000000000000000000" pitchFamily="2" charset="2"/>
              <a:buChar char="Ø"/>
            </a:pPr>
            <a:r>
              <a:rPr lang="en-US" dirty="0">
                <a:solidFill>
                  <a:srgbClr val="002060"/>
                </a:solidFill>
              </a:rPr>
              <a:t>Technology innovation</a:t>
            </a:r>
          </a:p>
        </p:txBody>
      </p:sp>
      <p:sp>
        <p:nvSpPr>
          <p:cNvPr id="28" name="Footer Placeholder 1"/>
          <p:cNvSpPr>
            <a:spLocks noGrp="1"/>
          </p:cNvSpPr>
          <p:nvPr>
            <p:ph type="ftr" sz="quarter" idx="11"/>
          </p:nvPr>
        </p:nvSpPr>
        <p:spPr>
          <a:xfrm>
            <a:off x="4278440" y="6356350"/>
            <a:ext cx="4114800" cy="365125"/>
          </a:xfrm>
        </p:spPr>
        <p:txBody>
          <a:bodyPr/>
          <a:lstStyle/>
          <a:p>
            <a:r>
              <a:rPr lang="en-US"/>
              <a:t>Confidential and Proprietary. Copyright (c) by TrueVibez 2020</a:t>
            </a:r>
            <a:endParaRPr lang="en-US" dirty="0"/>
          </a:p>
        </p:txBody>
      </p:sp>
      <p:sp>
        <p:nvSpPr>
          <p:cNvPr id="2" name="Slide Number Placeholder 1"/>
          <p:cNvSpPr>
            <a:spLocks noGrp="1"/>
          </p:cNvSpPr>
          <p:nvPr>
            <p:ph type="sldNum" sz="quarter" idx="12"/>
          </p:nvPr>
        </p:nvSpPr>
        <p:spPr/>
        <p:txBody>
          <a:bodyPr/>
          <a:lstStyle/>
          <a:p>
            <a:fld id="{D4960F7B-5716-4810-A91D-46252C2EC1F4}" type="slidenum">
              <a:rPr lang="en-US" smtClean="0"/>
              <a:t>13</a:t>
            </a:fld>
            <a:endParaRPr lang="en-US" dirty="0"/>
          </a:p>
        </p:txBody>
      </p:sp>
    </p:spTree>
    <p:extLst>
      <p:ext uri="{BB962C8B-B14F-4D97-AF65-F5344CB8AC3E}">
        <p14:creationId xmlns:p14="http://schemas.microsoft.com/office/powerpoint/2010/main" val="2528375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1213" y="195681"/>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7130694"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Amhi Kolhapuri Partnership</a:t>
            </a:r>
          </a:p>
        </p:txBody>
      </p:sp>
      <p:cxnSp>
        <p:nvCxnSpPr>
          <p:cNvPr id="20" name="Straight Connector 19"/>
          <p:cNvCxnSpPr/>
          <p:nvPr/>
        </p:nvCxnSpPr>
        <p:spPr>
          <a:xfrm flipV="1">
            <a:off x="1192782" y="980716"/>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93159" y="6314707"/>
            <a:ext cx="4114800" cy="365125"/>
          </a:xfrm>
        </p:spPr>
        <p:txBody>
          <a:bodyPr/>
          <a:lstStyle/>
          <a:p>
            <a:r>
              <a:rPr lang="en-US" dirty="0"/>
              <a:t>Confidential and Proprietary. Copyright (c) by TrueVibez 2020</a:t>
            </a:r>
          </a:p>
        </p:txBody>
      </p:sp>
      <p:sp>
        <p:nvSpPr>
          <p:cNvPr id="2" name="Slide Number Placeholder 1"/>
          <p:cNvSpPr>
            <a:spLocks noGrp="1"/>
          </p:cNvSpPr>
          <p:nvPr>
            <p:ph type="sldNum" sz="quarter" idx="12"/>
          </p:nvPr>
        </p:nvSpPr>
        <p:spPr>
          <a:xfrm>
            <a:off x="8957229" y="6305868"/>
            <a:ext cx="2743200" cy="365125"/>
          </a:xfrm>
        </p:spPr>
        <p:txBody>
          <a:bodyPr/>
          <a:lstStyle/>
          <a:p>
            <a:fld id="{D4960F7B-5716-4810-A91D-46252C2EC1F4}" type="slidenum">
              <a:rPr lang="en-US" smtClean="0"/>
              <a:t>14</a:t>
            </a:fld>
            <a:endParaRPr lang="en-US" dirty="0"/>
          </a:p>
        </p:txBody>
      </p:sp>
      <p:sp>
        <p:nvSpPr>
          <p:cNvPr id="35" name="Rectangle 34">
            <a:extLst>
              <a:ext uri="{FF2B5EF4-FFF2-40B4-BE49-F238E27FC236}">
                <a16:creationId xmlns:a16="http://schemas.microsoft.com/office/drawing/2014/main" id="{56C44EEF-DD35-184E-8D8C-303F5CEC33AB}"/>
              </a:ext>
            </a:extLst>
          </p:cNvPr>
          <p:cNvSpPr/>
          <p:nvPr/>
        </p:nvSpPr>
        <p:spPr>
          <a:xfrm>
            <a:off x="1228044" y="1071675"/>
            <a:ext cx="3489971" cy="5208634"/>
          </a:xfrm>
          <a:prstGeom prst="rect">
            <a:avLst/>
          </a:prstGeom>
          <a:solidFill>
            <a:schemeClr val="accent2">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marL="285750" indent="-285750">
              <a:buFont typeface="Wingdings" pitchFamily="2" charset="2"/>
              <a:buChar char="ü"/>
            </a:pPr>
            <a:r>
              <a:rPr lang="en-US" sz="1400" dirty="0">
                <a:solidFill>
                  <a:schemeClr val="tx1"/>
                </a:solidFill>
              </a:rPr>
              <a:t>Both WAIU &amp; Amhi Kolhapuri are aiming to bring lively people of Kolhapur together in their own ways</a:t>
            </a:r>
          </a:p>
          <a:p>
            <a:endParaRPr lang="en-US" sz="1400" dirty="0">
              <a:solidFill>
                <a:schemeClr val="tx1"/>
              </a:solidFill>
            </a:endParaRPr>
          </a:p>
          <a:p>
            <a:pPr marL="285750" indent="-285750">
              <a:buFont typeface="Wingdings" pitchFamily="2" charset="2"/>
              <a:buChar char="ü"/>
            </a:pPr>
            <a:r>
              <a:rPr lang="en-US" sz="1400" dirty="0">
                <a:solidFill>
                  <a:schemeClr val="tx1"/>
                </a:solidFill>
              </a:rPr>
              <a:t>In past 5 years, familiarity of digital services &amp; ecommerce has increased sharply in Kolhapur</a:t>
            </a:r>
          </a:p>
          <a:p>
            <a:pPr marL="285750" indent="-285750">
              <a:buFont typeface="Wingdings" pitchFamily="2" charset="2"/>
              <a:buChar char="ü"/>
            </a:pPr>
            <a:endParaRPr lang="en-US" sz="1400" dirty="0">
              <a:solidFill>
                <a:schemeClr val="tx1"/>
              </a:solidFill>
            </a:endParaRPr>
          </a:p>
          <a:p>
            <a:pPr marL="285750" indent="-285750">
              <a:buFont typeface="Wingdings" pitchFamily="2" charset="2"/>
              <a:buChar char="ü"/>
            </a:pPr>
            <a:r>
              <a:rPr lang="en-US" sz="1400" dirty="0">
                <a:solidFill>
                  <a:schemeClr val="tx1"/>
                </a:solidFill>
              </a:rPr>
              <a:t>Average Kolhapuri resident is now spending more on lifestyle &amp; convenience products than ever before</a:t>
            </a:r>
          </a:p>
          <a:p>
            <a:endParaRPr lang="en-US" sz="1400" dirty="0">
              <a:solidFill>
                <a:schemeClr val="tx1"/>
              </a:solidFill>
            </a:endParaRPr>
          </a:p>
          <a:p>
            <a:pPr marL="285750" indent="-285750">
              <a:buFont typeface="Wingdings" pitchFamily="2" charset="2"/>
              <a:buChar char="ü"/>
            </a:pPr>
            <a:r>
              <a:rPr lang="en-US" sz="1400" dirty="0">
                <a:solidFill>
                  <a:schemeClr val="tx1"/>
                </a:solidFill>
              </a:rPr>
              <a:t>More partnerships will provide innovative online features for the most loved aspect in Kolhapur– </a:t>
            </a:r>
            <a:r>
              <a:rPr lang="en-US" sz="1400" b="1" dirty="0">
                <a:solidFill>
                  <a:srgbClr val="00B050"/>
                </a:solidFill>
              </a:rPr>
              <a:t>Kolhapuri Cuisine !!</a:t>
            </a:r>
          </a:p>
          <a:p>
            <a:pPr marL="285750" indent="-285750">
              <a:buFont typeface="Wingdings" pitchFamily="2" charset="2"/>
              <a:buChar char="ü"/>
            </a:pPr>
            <a:endParaRPr lang="en-US" sz="1400" dirty="0">
              <a:solidFill>
                <a:schemeClr val="tx1"/>
              </a:solidFill>
            </a:endParaRPr>
          </a:p>
          <a:p>
            <a:pPr marL="285750" indent="-285750">
              <a:buFont typeface="Wingdings" pitchFamily="2" charset="2"/>
              <a:buChar char="ü"/>
            </a:pPr>
            <a:r>
              <a:rPr lang="en-US" sz="1400" dirty="0">
                <a:solidFill>
                  <a:schemeClr val="tx1"/>
                </a:solidFill>
              </a:rPr>
              <a:t>Amhi Kolhapur &amp; WAIU will create first wave of new-age services in Kolhapur, to achieve mutual success for many years </a:t>
            </a:r>
          </a:p>
          <a:p>
            <a:pPr marL="285750" indent="-285750">
              <a:buFont typeface="Wingdings" pitchFamily="2" charset="2"/>
              <a:buChar char="ü"/>
            </a:pPr>
            <a:endParaRPr lang="en-US" sz="1400" dirty="0">
              <a:solidFill>
                <a:schemeClr val="tx1"/>
              </a:solidFill>
            </a:endParaRPr>
          </a:p>
          <a:p>
            <a:pPr marL="285750" indent="-285750">
              <a:buFont typeface="Wingdings" pitchFamily="2" charset="2"/>
              <a:buChar char="ü"/>
            </a:pPr>
            <a:r>
              <a:rPr lang="en-US" sz="1400" dirty="0">
                <a:solidFill>
                  <a:schemeClr val="tx1"/>
                </a:solidFill>
              </a:rPr>
              <a:t>In coming weeks, we have also planned to add online restaurant table booking &amp; event management services, to benefit both Kolhapuri residents &amp; restaurants</a:t>
            </a:r>
          </a:p>
        </p:txBody>
      </p:sp>
      <p:pic>
        <p:nvPicPr>
          <p:cNvPr id="1026" name="Picture 2" descr="Amhi Kolhapuri - Amhi Kolhapuri updated their cover photo.">
            <a:extLst>
              <a:ext uri="{FF2B5EF4-FFF2-40B4-BE49-F238E27FC236}">
                <a16:creationId xmlns:a16="http://schemas.microsoft.com/office/drawing/2014/main" id="{E6F3C47B-4B0C-094D-AB3F-5674C5DE17B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07692" y="280776"/>
            <a:ext cx="1340886" cy="6314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671FE061-2E30-114D-AC12-C1FB3E0C1124}"/>
              </a:ext>
            </a:extLst>
          </p:cNvPr>
          <p:cNvGraphicFramePr>
            <a:graphicFrameLocks noGrp="1"/>
          </p:cNvGraphicFramePr>
          <p:nvPr>
            <p:extLst>
              <p:ext uri="{D42A27DB-BD31-4B8C-83A1-F6EECF244321}">
                <p14:modId xmlns:p14="http://schemas.microsoft.com/office/powerpoint/2010/main" val="3134591505"/>
              </p:ext>
            </p:extLst>
          </p:nvPr>
        </p:nvGraphicFramePr>
        <p:xfrm>
          <a:off x="4888097" y="1075202"/>
          <a:ext cx="6812332" cy="5208634"/>
        </p:xfrm>
        <a:graphic>
          <a:graphicData uri="http://schemas.openxmlformats.org/drawingml/2006/table">
            <a:tbl>
              <a:tblPr>
                <a:tableStyleId>{5C22544A-7EE6-4342-B048-85BDC9FD1C3A}</a:tableStyleId>
              </a:tblPr>
              <a:tblGrid>
                <a:gridCol w="2957548">
                  <a:extLst>
                    <a:ext uri="{9D8B030D-6E8A-4147-A177-3AD203B41FA5}">
                      <a16:colId xmlns:a16="http://schemas.microsoft.com/office/drawing/2014/main" val="2316467983"/>
                    </a:ext>
                  </a:extLst>
                </a:gridCol>
                <a:gridCol w="963696">
                  <a:extLst>
                    <a:ext uri="{9D8B030D-6E8A-4147-A177-3AD203B41FA5}">
                      <a16:colId xmlns:a16="http://schemas.microsoft.com/office/drawing/2014/main" val="1016071536"/>
                    </a:ext>
                  </a:extLst>
                </a:gridCol>
                <a:gridCol w="963696">
                  <a:extLst>
                    <a:ext uri="{9D8B030D-6E8A-4147-A177-3AD203B41FA5}">
                      <a16:colId xmlns:a16="http://schemas.microsoft.com/office/drawing/2014/main" val="475027817"/>
                    </a:ext>
                  </a:extLst>
                </a:gridCol>
                <a:gridCol w="963696">
                  <a:extLst>
                    <a:ext uri="{9D8B030D-6E8A-4147-A177-3AD203B41FA5}">
                      <a16:colId xmlns:a16="http://schemas.microsoft.com/office/drawing/2014/main" val="3187728756"/>
                    </a:ext>
                  </a:extLst>
                </a:gridCol>
                <a:gridCol w="963696">
                  <a:extLst>
                    <a:ext uri="{9D8B030D-6E8A-4147-A177-3AD203B41FA5}">
                      <a16:colId xmlns:a16="http://schemas.microsoft.com/office/drawing/2014/main" val="2727707728"/>
                    </a:ext>
                  </a:extLst>
                </a:gridCol>
              </a:tblGrid>
              <a:tr h="248475">
                <a:tc gridSpan="5">
                  <a:txBody>
                    <a:bodyPr/>
                    <a:lstStyle/>
                    <a:p>
                      <a:pPr algn="ctr" fontAlgn="b"/>
                      <a:r>
                        <a:rPr lang="en-IN" sz="1400" u="none" strike="noStrike" dirty="0">
                          <a:effectLst/>
                        </a:rPr>
                        <a:t>WAIU - Amhi Kolhapuri Partnership</a:t>
                      </a:r>
                      <a:endParaRPr lang="en-IN" sz="14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63545977"/>
                  </a:ext>
                </a:extLst>
              </a:tr>
              <a:tr h="248475">
                <a:tc gridSpan="5">
                  <a:txBody>
                    <a:bodyPr/>
                    <a:lstStyle/>
                    <a:p>
                      <a:pPr algn="ctr" fontAlgn="b"/>
                      <a:r>
                        <a:rPr lang="en-IN" sz="1400" u="none" strike="noStrike" dirty="0">
                          <a:effectLst/>
                        </a:rPr>
                        <a:t>Model 1 - Revenue sharing - 5 Years</a:t>
                      </a:r>
                      <a:endParaRPr lang="en-IN" sz="14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91943787"/>
                  </a:ext>
                </a:extLst>
              </a:tr>
              <a:tr h="248475">
                <a:tc>
                  <a:txBody>
                    <a:bodyPr/>
                    <a:lstStyle/>
                    <a:p>
                      <a:pPr algn="l" fontAlgn="b"/>
                      <a:r>
                        <a:rPr lang="en-IN" sz="1400" u="none" strike="noStrike" dirty="0">
                          <a:effectLst/>
                        </a:rPr>
                        <a:t>Total customers</a:t>
                      </a:r>
                      <a:endParaRPr lang="en-IN" sz="1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Month 1</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Month 2</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Month 3</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Month 24</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5960566"/>
                  </a:ext>
                </a:extLst>
              </a:tr>
              <a:tr h="248475">
                <a:tc>
                  <a:txBody>
                    <a:bodyPr/>
                    <a:lstStyle/>
                    <a:p>
                      <a:pPr algn="l" fontAlgn="b"/>
                      <a:r>
                        <a:rPr lang="en-IN" sz="1400" u="none" strike="noStrike" dirty="0">
                          <a:solidFill>
                            <a:srgbClr val="00B050"/>
                          </a:solidFill>
                          <a:effectLst/>
                        </a:rPr>
                        <a:t>Downloads till date</a:t>
                      </a:r>
                      <a:endParaRPr lang="en-IN" sz="1400" b="1" i="0" u="none" strike="noStrike" dirty="0">
                        <a:solidFill>
                          <a:srgbClr val="00B05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2500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5000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7500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60000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3115180"/>
                  </a:ext>
                </a:extLst>
              </a:tr>
              <a:tr h="487609">
                <a:tc>
                  <a:txBody>
                    <a:bodyPr/>
                    <a:lstStyle/>
                    <a:p>
                      <a:pPr algn="l" fontAlgn="b"/>
                      <a:r>
                        <a:rPr lang="en-IN" sz="1400" u="none" strike="noStrike">
                          <a:effectLst/>
                        </a:rPr>
                        <a:t>Transactions Count @ 10% conversion</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250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500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750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6000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339736"/>
                  </a:ext>
                </a:extLst>
              </a:tr>
              <a:tr h="248475">
                <a:tc>
                  <a:txBody>
                    <a:bodyPr/>
                    <a:lstStyle/>
                    <a:p>
                      <a:pPr algn="l" fontAlgn="b"/>
                      <a:r>
                        <a:rPr lang="en-IN" sz="1400" u="none" strike="noStrike">
                          <a:effectLst/>
                        </a:rPr>
                        <a:t>Average Transaction value</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1500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1500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1500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1500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0505141"/>
                  </a:ext>
                </a:extLst>
              </a:tr>
              <a:tr h="248475">
                <a:tc>
                  <a:txBody>
                    <a:bodyPr/>
                    <a:lstStyle/>
                    <a:p>
                      <a:pPr algn="l" fontAlgn="b"/>
                      <a:r>
                        <a:rPr lang="en-IN" sz="1400" u="none" strike="noStrike">
                          <a:effectLst/>
                        </a:rPr>
                        <a:t>Total billing</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₹3,75,000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₹7,50,000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₹11,25,000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₹90,00,000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3657330"/>
                  </a:ext>
                </a:extLst>
              </a:tr>
              <a:tr h="248475">
                <a:tc>
                  <a:txBody>
                    <a:bodyPr/>
                    <a:lstStyle/>
                    <a:p>
                      <a:pPr algn="l" fontAlgn="b"/>
                      <a:r>
                        <a:rPr lang="en-IN" sz="1400" u="none" strike="noStrike" dirty="0">
                          <a:effectLst/>
                        </a:rPr>
                        <a:t>Amhi Kolhapuri Commission</a:t>
                      </a:r>
                      <a:endParaRPr lang="en-IN" sz="1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fontAlgn="b"/>
                      <a:r>
                        <a:rPr lang="en-IN" sz="1400" u="none" strike="noStrike" dirty="0">
                          <a:effectLst/>
                        </a:rPr>
                        <a:t>0.10%</a:t>
                      </a:r>
                      <a:endParaRPr lang="en-IN" sz="1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36398118"/>
                  </a:ext>
                </a:extLst>
              </a:tr>
              <a:tr h="248475">
                <a:tc>
                  <a:txBody>
                    <a:bodyPr/>
                    <a:lstStyle/>
                    <a:p>
                      <a:pPr algn="l" fontAlgn="b"/>
                      <a:r>
                        <a:rPr lang="en-IN" sz="1400" u="none" strike="noStrike" dirty="0">
                          <a:effectLst/>
                        </a:rPr>
                        <a:t>Amhi Kolhapuri Earning</a:t>
                      </a:r>
                      <a:endParaRPr lang="en-IN" sz="1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₹375</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₹750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₹1,125</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₹9,000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2532064"/>
                  </a:ext>
                </a:extLst>
              </a:tr>
              <a:tr h="248475">
                <a:tc gridSpan="5">
                  <a:txBody>
                    <a:bodyPr/>
                    <a:lstStyle/>
                    <a:p>
                      <a:pPr algn="ctr" fontAlgn="b"/>
                      <a:r>
                        <a:rPr lang="en-IN" sz="1400" u="none" strike="noStrike" dirty="0">
                          <a:effectLst/>
                        </a:rPr>
                        <a:t>Total Earning At End of Tenure = 7 Lacs</a:t>
                      </a:r>
                      <a:endParaRPr lang="en-IN" sz="14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42570245"/>
                  </a:ext>
                </a:extLst>
              </a:tr>
              <a:tr h="248475">
                <a:tc gridSpan="5">
                  <a:txBody>
                    <a:bodyPr/>
                    <a:lstStyle/>
                    <a:p>
                      <a:pPr algn="ctr" fontAlgn="b"/>
                      <a:r>
                        <a:rPr lang="en-IN" sz="1400" u="none" strike="noStrike" dirty="0">
                          <a:effectLst/>
                        </a:rPr>
                        <a:t> </a:t>
                      </a:r>
                      <a:endParaRPr lang="en-IN" sz="1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3169646"/>
                  </a:ext>
                </a:extLst>
              </a:tr>
              <a:tr h="248475">
                <a:tc gridSpan="5">
                  <a:txBody>
                    <a:bodyPr/>
                    <a:lstStyle/>
                    <a:p>
                      <a:pPr algn="ctr" fontAlgn="b"/>
                      <a:r>
                        <a:rPr lang="en-IN" sz="1400" u="none" strike="noStrike" dirty="0">
                          <a:effectLst/>
                        </a:rPr>
                        <a:t>Model 2 - Per download based - 2 years</a:t>
                      </a:r>
                      <a:endParaRPr lang="en-IN" sz="14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50958471"/>
                  </a:ext>
                </a:extLst>
              </a:tr>
              <a:tr h="248475">
                <a:tc>
                  <a:txBody>
                    <a:bodyPr/>
                    <a:lstStyle/>
                    <a:p>
                      <a:pPr algn="l" fontAlgn="b"/>
                      <a:r>
                        <a:rPr lang="en-IN" sz="1400" u="none" strike="noStrike">
                          <a:effectLst/>
                        </a:rPr>
                        <a:t>Total customers</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Month 1</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Month 2</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Month 3</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Month 24</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1294272"/>
                  </a:ext>
                </a:extLst>
              </a:tr>
              <a:tr h="248475">
                <a:tc>
                  <a:txBody>
                    <a:bodyPr/>
                    <a:lstStyle/>
                    <a:p>
                      <a:pPr algn="l" fontAlgn="b"/>
                      <a:r>
                        <a:rPr lang="en-IN" sz="1400" u="none" strike="noStrike" dirty="0">
                          <a:solidFill>
                            <a:srgbClr val="00B050"/>
                          </a:solidFill>
                          <a:effectLst/>
                        </a:rPr>
                        <a:t>New Downloads per month</a:t>
                      </a:r>
                      <a:endParaRPr lang="en-IN" sz="1400" b="1" i="0" u="none" strike="noStrike" dirty="0">
                        <a:solidFill>
                          <a:srgbClr val="00B05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2500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2500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2500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2500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4317140"/>
                  </a:ext>
                </a:extLst>
              </a:tr>
              <a:tr h="248475">
                <a:tc>
                  <a:txBody>
                    <a:bodyPr/>
                    <a:lstStyle/>
                    <a:p>
                      <a:pPr algn="l" fontAlgn="b"/>
                      <a:r>
                        <a:rPr lang="en-IN" sz="1400" u="none" strike="noStrike">
                          <a:effectLst/>
                        </a:rPr>
                        <a:t>Transactions Count @ 10%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250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250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250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250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735318"/>
                  </a:ext>
                </a:extLst>
              </a:tr>
              <a:tr h="248475">
                <a:tc>
                  <a:txBody>
                    <a:bodyPr/>
                    <a:lstStyle/>
                    <a:p>
                      <a:pPr algn="l" fontAlgn="b"/>
                      <a:r>
                        <a:rPr lang="en-IN" sz="1400" u="none" strike="noStrike">
                          <a:effectLst/>
                        </a:rPr>
                        <a:t>Average Transaction value</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1500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1500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1500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1500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3776076"/>
                  </a:ext>
                </a:extLst>
              </a:tr>
              <a:tr h="248475">
                <a:tc>
                  <a:txBody>
                    <a:bodyPr/>
                    <a:lstStyle/>
                    <a:p>
                      <a:pPr algn="l" fontAlgn="b"/>
                      <a:r>
                        <a:rPr lang="en-IN" sz="1400" u="none" strike="noStrike">
                          <a:effectLst/>
                        </a:rPr>
                        <a:t>Total billing</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₹3,75,000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₹3,75,000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₹3,75,000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₹3,75,000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0788533"/>
                  </a:ext>
                </a:extLst>
              </a:tr>
              <a:tr h="248475">
                <a:tc>
                  <a:txBody>
                    <a:bodyPr/>
                    <a:lstStyle/>
                    <a:p>
                      <a:pPr algn="l" fontAlgn="b"/>
                      <a:r>
                        <a:rPr lang="en-IN" sz="1400" u="none" strike="noStrike" dirty="0">
                          <a:effectLst/>
                        </a:rPr>
                        <a:t>Amhi Kolhapuri Per download rate</a:t>
                      </a:r>
                      <a:endParaRPr lang="en-IN" sz="1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fontAlgn="b"/>
                      <a:r>
                        <a:rPr lang="en-IN" sz="1400" u="none" strike="noStrike" dirty="0">
                          <a:effectLst/>
                        </a:rPr>
                        <a:t>10.00</a:t>
                      </a:r>
                      <a:endParaRPr lang="en-IN" sz="1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11353989"/>
                  </a:ext>
                </a:extLst>
              </a:tr>
              <a:tr h="248475">
                <a:tc>
                  <a:txBody>
                    <a:bodyPr/>
                    <a:lstStyle/>
                    <a:p>
                      <a:pPr algn="l" fontAlgn="b"/>
                      <a:r>
                        <a:rPr lang="en-IN" sz="1400" u="none" strike="noStrike" dirty="0">
                          <a:effectLst/>
                        </a:rPr>
                        <a:t>Amhi Kolhapuri Earning</a:t>
                      </a:r>
                      <a:endParaRPr lang="en-IN" sz="14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₹25,000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₹25,000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₹25,000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400" u="none" strike="noStrike">
                          <a:effectLst/>
                        </a:rPr>
                        <a:t>₹25,000</a:t>
                      </a:r>
                      <a:endParaRPr lang="en-IN" sz="14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5580513"/>
                  </a:ext>
                </a:extLst>
              </a:tr>
              <a:tr h="248475">
                <a:tc gridSpan="5">
                  <a:txBody>
                    <a:bodyPr/>
                    <a:lstStyle/>
                    <a:p>
                      <a:pPr algn="ctr" fontAlgn="b"/>
                      <a:r>
                        <a:rPr lang="en-IN" sz="1400" u="none" strike="noStrike" dirty="0">
                          <a:effectLst/>
                        </a:rPr>
                        <a:t>Total Earning At End of Tenure = 6 Lacs</a:t>
                      </a:r>
                      <a:endParaRPr lang="en-IN" sz="14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55899984"/>
                  </a:ext>
                </a:extLst>
              </a:tr>
            </a:tbl>
          </a:graphicData>
        </a:graphic>
      </p:graphicFrame>
      <p:pic>
        <p:nvPicPr>
          <p:cNvPr id="4" name="Picture 3">
            <a:extLst>
              <a:ext uri="{FF2B5EF4-FFF2-40B4-BE49-F238E27FC236}">
                <a16:creationId xmlns:a16="http://schemas.microsoft.com/office/drawing/2014/main" id="{B52FB162-FFF6-7C42-AC58-C30893ED884B}"/>
              </a:ext>
            </a:extLst>
          </p:cNvPr>
          <p:cNvPicPr>
            <a:picLocks noChangeAspect="1"/>
          </p:cNvPicPr>
          <p:nvPr/>
        </p:nvPicPr>
        <p:blipFill>
          <a:blip r:embed="rId12"/>
          <a:stretch>
            <a:fillRect/>
          </a:stretch>
        </p:blipFill>
        <p:spPr>
          <a:xfrm>
            <a:off x="9742712" y="248159"/>
            <a:ext cx="517017" cy="684030"/>
          </a:xfrm>
          <a:prstGeom prst="rect">
            <a:avLst/>
          </a:prstGeom>
        </p:spPr>
      </p:pic>
      <p:sp>
        <p:nvSpPr>
          <p:cNvPr id="41" name="TextBox 40">
            <a:extLst>
              <a:ext uri="{FF2B5EF4-FFF2-40B4-BE49-F238E27FC236}">
                <a16:creationId xmlns:a16="http://schemas.microsoft.com/office/drawing/2014/main" id="{199ED1F1-F272-F845-AA6D-A7B81A024086}"/>
              </a:ext>
            </a:extLst>
          </p:cNvPr>
          <p:cNvSpPr txBox="1"/>
          <p:nvPr/>
        </p:nvSpPr>
        <p:spPr>
          <a:xfrm>
            <a:off x="8981992" y="56013"/>
            <a:ext cx="196490" cy="1015663"/>
          </a:xfrm>
          <a:prstGeom prst="rect">
            <a:avLst/>
          </a:prstGeom>
          <a:noFill/>
        </p:spPr>
        <p:txBody>
          <a:bodyPr wrap="square">
            <a:spAutoFit/>
          </a:bodyPr>
          <a:lstStyle/>
          <a:p>
            <a:r>
              <a:rPr lang="en-US" sz="6000" dirty="0"/>
              <a:t>+</a:t>
            </a:r>
          </a:p>
        </p:txBody>
      </p:sp>
    </p:spTree>
    <p:extLst>
      <p:ext uri="{BB962C8B-B14F-4D97-AF65-F5344CB8AC3E}">
        <p14:creationId xmlns:p14="http://schemas.microsoft.com/office/powerpoint/2010/main" val="3090732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35767" y="394717"/>
            <a:ext cx="6770352"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Customer Acquisition Strategy</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78440" y="6356350"/>
            <a:ext cx="4114800" cy="365125"/>
          </a:xfrm>
        </p:spPr>
        <p:txBody>
          <a:bodyPr/>
          <a:lstStyle/>
          <a:p>
            <a:r>
              <a:rPr lang="en-US"/>
              <a:t>Confidential and Proprietary. Copyright (c) by TrueVibez 2020</a:t>
            </a:r>
            <a:endParaRPr lang="en-US" dirty="0"/>
          </a:p>
        </p:txBody>
      </p:sp>
      <p:sp>
        <p:nvSpPr>
          <p:cNvPr id="2" name="Slide Number Placeholder 1"/>
          <p:cNvSpPr>
            <a:spLocks noGrp="1"/>
          </p:cNvSpPr>
          <p:nvPr>
            <p:ph type="sldNum" sz="quarter" idx="12"/>
          </p:nvPr>
        </p:nvSpPr>
        <p:spPr/>
        <p:txBody>
          <a:bodyPr/>
          <a:lstStyle/>
          <a:p>
            <a:fld id="{D4960F7B-5716-4810-A91D-46252C2EC1F4}" type="slidenum">
              <a:rPr lang="en-US" smtClean="0"/>
              <a:t>15</a:t>
            </a:fld>
            <a:endParaRPr lang="en-US" dirty="0"/>
          </a:p>
        </p:txBody>
      </p:sp>
      <p:graphicFrame>
        <p:nvGraphicFramePr>
          <p:cNvPr id="4" name="Table 4">
            <a:extLst>
              <a:ext uri="{FF2B5EF4-FFF2-40B4-BE49-F238E27FC236}">
                <a16:creationId xmlns:a16="http://schemas.microsoft.com/office/drawing/2014/main" id="{9117ECD8-3322-1F45-9338-64D7B57AF1D1}"/>
              </a:ext>
            </a:extLst>
          </p:cNvPr>
          <p:cNvGraphicFramePr>
            <a:graphicFrameLocks noGrp="1"/>
          </p:cNvGraphicFramePr>
          <p:nvPr>
            <p:extLst>
              <p:ext uri="{D42A27DB-BD31-4B8C-83A1-F6EECF244321}">
                <p14:modId xmlns:p14="http://schemas.microsoft.com/office/powerpoint/2010/main" val="3363852605"/>
              </p:ext>
            </p:extLst>
          </p:nvPr>
        </p:nvGraphicFramePr>
        <p:xfrm>
          <a:off x="1408340" y="1685696"/>
          <a:ext cx="10330266" cy="4023170"/>
        </p:xfrm>
        <a:graphic>
          <a:graphicData uri="http://schemas.openxmlformats.org/drawingml/2006/table">
            <a:tbl>
              <a:tblPr firstRow="1" bandRow="1">
                <a:tableStyleId>{5C22544A-7EE6-4342-B048-85BDC9FD1C3A}</a:tableStyleId>
              </a:tblPr>
              <a:tblGrid>
                <a:gridCol w="3890205">
                  <a:extLst>
                    <a:ext uri="{9D8B030D-6E8A-4147-A177-3AD203B41FA5}">
                      <a16:colId xmlns:a16="http://schemas.microsoft.com/office/drawing/2014/main" val="2686207966"/>
                    </a:ext>
                  </a:extLst>
                </a:gridCol>
                <a:gridCol w="3729519">
                  <a:extLst>
                    <a:ext uri="{9D8B030D-6E8A-4147-A177-3AD203B41FA5}">
                      <a16:colId xmlns:a16="http://schemas.microsoft.com/office/drawing/2014/main" val="516778469"/>
                    </a:ext>
                  </a:extLst>
                </a:gridCol>
                <a:gridCol w="2710542">
                  <a:extLst>
                    <a:ext uri="{9D8B030D-6E8A-4147-A177-3AD203B41FA5}">
                      <a16:colId xmlns:a16="http://schemas.microsoft.com/office/drawing/2014/main" val="1299421298"/>
                    </a:ext>
                  </a:extLst>
                </a:gridCol>
              </a:tblGrid>
              <a:tr h="8046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Merchant Acquisition Strategy</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Consumer Acquisition Strategy</a:t>
                      </a:r>
                    </a:p>
                    <a:p>
                      <a:endParaRPr lang="en-US" dirty="0"/>
                    </a:p>
                  </a:txBody>
                  <a:tcPr/>
                </a:tc>
                <a:tc>
                  <a:txBody>
                    <a:bodyPr/>
                    <a:lstStyle/>
                    <a:p>
                      <a:r>
                        <a:rPr lang="en-US" dirty="0"/>
                        <a:t>Notes</a:t>
                      </a:r>
                    </a:p>
                  </a:txBody>
                  <a:tcPr/>
                </a:tc>
                <a:extLst>
                  <a:ext uri="{0D108BD9-81ED-4DB2-BD59-A6C34878D82A}">
                    <a16:rowId xmlns:a16="http://schemas.microsoft.com/office/drawing/2014/main" val="1381473525"/>
                  </a:ext>
                </a:extLst>
              </a:tr>
              <a:tr h="804634">
                <a:tc>
                  <a:txBody>
                    <a:bodyPr/>
                    <a:lstStyle/>
                    <a:p>
                      <a:pPr marL="0" indent="0">
                        <a:buFontTx/>
                        <a:buNone/>
                      </a:pPr>
                      <a:r>
                        <a:rPr lang="en-US" sz="1800" kern="1200" dirty="0">
                          <a:solidFill>
                            <a:schemeClr val="dk1"/>
                          </a:solidFill>
                          <a:latin typeface="+mn-lt"/>
                          <a:ea typeface="+mn-ea"/>
                          <a:cs typeface="+mn-cs"/>
                        </a:rPr>
                        <a:t>Direct sales via dedicated regional teams (10 per location per month)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WAIU direct acquisition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(6-8k per location per month)</a:t>
                      </a:r>
                    </a:p>
                  </a:txBody>
                  <a:tcPr/>
                </a:tc>
                <a:tc>
                  <a:txBody>
                    <a:bodyPr/>
                    <a:lstStyle/>
                    <a:p>
                      <a:r>
                        <a:rPr lang="en-US" dirty="0"/>
                        <a:t>WAIU service acquisitions</a:t>
                      </a:r>
                    </a:p>
                  </a:txBody>
                  <a:tcPr/>
                </a:tc>
                <a:extLst>
                  <a:ext uri="{0D108BD9-81ED-4DB2-BD59-A6C34878D82A}">
                    <a16:rowId xmlns:a16="http://schemas.microsoft.com/office/drawing/2014/main" val="4288536594"/>
                  </a:ext>
                </a:extLst>
              </a:tr>
              <a:tr h="8046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Corporate collaborations with multi-location hospitality brands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Aggregation based model to increase time to market</a:t>
                      </a:r>
                    </a:p>
                  </a:txBody>
                  <a:tcPr/>
                </a:tc>
                <a:tc>
                  <a:txBody>
                    <a:bodyPr/>
                    <a:lstStyle/>
                    <a:p>
                      <a:r>
                        <a:rPr lang="en-US" dirty="0"/>
                        <a:t>To enable increased time to market</a:t>
                      </a:r>
                    </a:p>
                  </a:txBody>
                  <a:tcPr/>
                </a:tc>
                <a:extLst>
                  <a:ext uri="{0D108BD9-81ED-4DB2-BD59-A6C34878D82A}">
                    <a16:rowId xmlns:a16="http://schemas.microsoft.com/office/drawing/2014/main" val="111897762"/>
                  </a:ext>
                </a:extLst>
              </a:tr>
              <a:tr h="8046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mn-lt"/>
                          <a:ea typeface="+mn-ea"/>
                          <a:cs typeface="+mn-cs"/>
                        </a:rPr>
                        <a:t>Pre/Post launch promotional &amp; marketing campaigns</a:t>
                      </a:r>
                    </a:p>
                  </a:txBody>
                  <a:tcPr/>
                </a:tc>
                <a:tc>
                  <a:txBody>
                    <a:bodyPr/>
                    <a:lstStyle/>
                    <a:p>
                      <a:r>
                        <a:rPr lang="en-US" dirty="0"/>
                        <a:t>Social media &amp; network advertisements</a:t>
                      </a:r>
                    </a:p>
                  </a:txBody>
                  <a:tcPr/>
                </a:tc>
                <a:tc>
                  <a:txBody>
                    <a:bodyPr/>
                    <a:lstStyle/>
                    <a:p>
                      <a:r>
                        <a:rPr lang="en-US" dirty="0"/>
                        <a:t>Combination of digital &amp; traditional strategies</a:t>
                      </a:r>
                    </a:p>
                  </a:txBody>
                  <a:tcPr/>
                </a:tc>
                <a:extLst>
                  <a:ext uri="{0D108BD9-81ED-4DB2-BD59-A6C34878D82A}">
                    <a16:rowId xmlns:a16="http://schemas.microsoft.com/office/drawing/2014/main" val="3690653335"/>
                  </a:ext>
                </a:extLst>
              </a:tr>
              <a:tr h="804634">
                <a:tc>
                  <a:txBody>
                    <a:bodyPr/>
                    <a:lstStyle/>
                    <a:p>
                      <a:r>
                        <a:rPr lang="en-US" dirty="0"/>
                        <a:t>Network tie-ups and contact center for customer servicing</a:t>
                      </a:r>
                    </a:p>
                  </a:txBody>
                  <a:tcPr/>
                </a:tc>
                <a:tc>
                  <a:txBody>
                    <a:bodyPr/>
                    <a:lstStyle/>
                    <a:p>
                      <a:r>
                        <a:rPr lang="en-US" dirty="0"/>
                        <a:t>Event tie-ups e.g., Ridermania, Ruggedian</a:t>
                      </a:r>
                    </a:p>
                  </a:txBody>
                  <a:tcPr/>
                </a:tc>
                <a:tc>
                  <a:txBody>
                    <a:bodyPr/>
                    <a:lstStyle/>
                    <a:p>
                      <a:endParaRPr lang="en-US" dirty="0"/>
                    </a:p>
                  </a:txBody>
                  <a:tcPr/>
                </a:tc>
                <a:extLst>
                  <a:ext uri="{0D108BD9-81ED-4DB2-BD59-A6C34878D82A}">
                    <a16:rowId xmlns:a16="http://schemas.microsoft.com/office/drawing/2014/main" val="1977289933"/>
                  </a:ext>
                </a:extLst>
              </a:tr>
            </a:tbl>
          </a:graphicData>
        </a:graphic>
      </p:graphicFrame>
    </p:spTree>
    <p:extLst>
      <p:ext uri="{BB962C8B-B14F-4D97-AF65-F5344CB8AC3E}">
        <p14:creationId xmlns:p14="http://schemas.microsoft.com/office/powerpoint/2010/main" val="2596744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2"/>
          <a:stretch>
            <a:fillRect/>
          </a:stretch>
        </p:blipFill>
        <p:spPr>
          <a:xfrm>
            <a:off x="261258" y="246743"/>
            <a:ext cx="856343" cy="791469"/>
          </a:xfrm>
          <a:prstGeom prst="rect">
            <a:avLst/>
          </a:prstGeom>
        </p:spPr>
      </p:pic>
      <p:pic>
        <p:nvPicPr>
          <p:cNvPr id="11" name="Picture 10"/>
          <p:cNvPicPr>
            <a:picLocks noChangeAspect="1"/>
          </p:cNvPicPr>
          <p:nvPr/>
        </p:nvPicPr>
        <p:blipFill>
          <a:blip r:embed="rId3"/>
          <a:stretch>
            <a:fillRect/>
          </a:stretch>
        </p:blipFill>
        <p:spPr>
          <a:xfrm>
            <a:off x="261258" y="1071676"/>
            <a:ext cx="841375" cy="762116"/>
          </a:xfrm>
          <a:prstGeom prst="rect">
            <a:avLst/>
          </a:prstGeom>
        </p:spPr>
      </p:pic>
      <p:pic>
        <p:nvPicPr>
          <p:cNvPr id="12" name="Picture 11"/>
          <p:cNvPicPr>
            <a:picLocks noChangeAspect="1"/>
          </p:cNvPicPr>
          <p:nvPr/>
        </p:nvPicPr>
        <p:blipFill>
          <a:blip r:embed="rId4"/>
          <a:stretch>
            <a:fillRect/>
          </a:stretch>
        </p:blipFill>
        <p:spPr>
          <a:xfrm>
            <a:off x="261258" y="1863347"/>
            <a:ext cx="827542" cy="737012"/>
          </a:xfrm>
          <a:prstGeom prst="rect">
            <a:avLst/>
          </a:prstGeom>
        </p:spPr>
      </p:pic>
      <p:pic>
        <p:nvPicPr>
          <p:cNvPr id="13" name="Picture 12"/>
          <p:cNvPicPr>
            <a:picLocks noChangeAspect="1"/>
          </p:cNvPicPr>
          <p:nvPr/>
        </p:nvPicPr>
        <p:blipFill>
          <a:blip r:embed="rId5"/>
          <a:stretch>
            <a:fillRect/>
          </a:stretch>
        </p:blipFill>
        <p:spPr>
          <a:xfrm>
            <a:off x="324531" y="2544923"/>
            <a:ext cx="764042" cy="758297"/>
          </a:xfrm>
          <a:prstGeom prst="rect">
            <a:avLst/>
          </a:prstGeom>
        </p:spPr>
      </p:pic>
      <p:pic>
        <p:nvPicPr>
          <p:cNvPr id="14" name="Picture 13"/>
          <p:cNvPicPr>
            <a:picLocks noChangeAspect="1"/>
          </p:cNvPicPr>
          <p:nvPr/>
        </p:nvPicPr>
        <p:blipFill>
          <a:blip r:embed="rId6"/>
          <a:stretch>
            <a:fillRect/>
          </a:stretch>
        </p:blipFill>
        <p:spPr>
          <a:xfrm>
            <a:off x="271335" y="3298262"/>
            <a:ext cx="778132" cy="799736"/>
          </a:xfrm>
          <a:prstGeom prst="rect">
            <a:avLst/>
          </a:prstGeom>
        </p:spPr>
      </p:pic>
      <p:pic>
        <p:nvPicPr>
          <p:cNvPr id="15" name="Picture 14"/>
          <p:cNvPicPr>
            <a:picLocks noChangeAspect="1"/>
          </p:cNvPicPr>
          <p:nvPr/>
        </p:nvPicPr>
        <p:blipFill>
          <a:blip r:embed="rId7"/>
          <a:stretch>
            <a:fillRect/>
          </a:stretch>
        </p:blipFill>
        <p:spPr>
          <a:xfrm>
            <a:off x="271335" y="4070762"/>
            <a:ext cx="832757" cy="936852"/>
          </a:xfrm>
          <a:prstGeom prst="rect">
            <a:avLst/>
          </a:prstGeom>
        </p:spPr>
      </p:pic>
      <p:pic>
        <p:nvPicPr>
          <p:cNvPr id="18" name="Picture 17"/>
          <p:cNvPicPr>
            <a:picLocks noChangeAspect="1"/>
          </p:cNvPicPr>
          <p:nvPr/>
        </p:nvPicPr>
        <p:blipFill>
          <a:blip r:embed="rId8"/>
          <a:stretch>
            <a:fillRect/>
          </a:stretch>
        </p:blipFill>
        <p:spPr>
          <a:xfrm>
            <a:off x="257630" y="4933765"/>
            <a:ext cx="721506" cy="758825"/>
          </a:xfrm>
          <a:prstGeom prst="rect">
            <a:avLst/>
          </a:prstGeom>
        </p:spPr>
      </p:pic>
      <p:pic>
        <p:nvPicPr>
          <p:cNvPr id="19" name="Picture 18"/>
          <p:cNvPicPr>
            <a:picLocks noChangeAspect="1"/>
          </p:cNvPicPr>
          <p:nvPr/>
        </p:nvPicPr>
        <p:blipFill>
          <a:blip r:embed="rId9"/>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622888" y="368959"/>
            <a:ext cx="6324323"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Corporate Partnership</a:t>
            </a:r>
            <a:endParaRPr lang="en-US" sz="2700" b="1" dirty="0">
              <a:solidFill>
                <a:srgbClr val="7030A0"/>
              </a:solidFill>
              <a:latin typeface="Arial Black" panose="020B0A04020102020204" pitchFamily="34" charset="0"/>
            </a:endParaRP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 name="Footer Placeholder 1"/>
          <p:cNvSpPr>
            <a:spLocks noGrp="1"/>
          </p:cNvSpPr>
          <p:nvPr>
            <p:ph type="ftr" sz="quarter" idx="11"/>
          </p:nvPr>
        </p:nvSpPr>
        <p:spPr>
          <a:xfrm>
            <a:off x="4224340" y="6356350"/>
            <a:ext cx="4114800" cy="365125"/>
          </a:xfrm>
        </p:spPr>
        <p:txBody>
          <a:bodyPr/>
          <a:lstStyle/>
          <a:p>
            <a:r>
              <a:rPr lang="en-US" dirty="0"/>
              <a:t>Confidential and Proprietary. Copyright (c) by TrueVibez 2020</a:t>
            </a:r>
          </a:p>
        </p:txBody>
      </p:sp>
      <p:sp>
        <p:nvSpPr>
          <p:cNvPr id="3" name="Slide Number Placeholder 2"/>
          <p:cNvSpPr>
            <a:spLocks noGrp="1"/>
          </p:cNvSpPr>
          <p:nvPr>
            <p:ph type="sldNum" sz="quarter" idx="12"/>
          </p:nvPr>
        </p:nvSpPr>
        <p:spPr/>
        <p:txBody>
          <a:bodyPr/>
          <a:lstStyle/>
          <a:p>
            <a:fld id="{D4960F7B-5716-4810-A91D-46252C2EC1F4}" type="slidenum">
              <a:rPr lang="en-US" smtClean="0"/>
              <a:t>16</a:t>
            </a:fld>
            <a:endParaRPr lang="en-US" dirty="0"/>
          </a:p>
        </p:txBody>
      </p:sp>
      <p:graphicFrame>
        <p:nvGraphicFramePr>
          <p:cNvPr id="22" name="Table 22">
            <a:extLst>
              <a:ext uri="{FF2B5EF4-FFF2-40B4-BE49-F238E27FC236}">
                <a16:creationId xmlns:a16="http://schemas.microsoft.com/office/drawing/2014/main" id="{2BB58E01-63E7-8041-9D8E-7C59915A9442}"/>
              </a:ext>
            </a:extLst>
          </p:cNvPr>
          <p:cNvGraphicFramePr>
            <a:graphicFrameLocks noGrp="1"/>
          </p:cNvGraphicFramePr>
          <p:nvPr>
            <p:extLst>
              <p:ext uri="{D42A27DB-BD31-4B8C-83A1-F6EECF244321}">
                <p14:modId xmlns:p14="http://schemas.microsoft.com/office/powerpoint/2010/main" val="18489301"/>
              </p:ext>
            </p:extLst>
          </p:nvPr>
        </p:nvGraphicFramePr>
        <p:xfrm>
          <a:off x="1278811" y="1192117"/>
          <a:ext cx="10568109" cy="4349839"/>
        </p:xfrm>
        <a:graphic>
          <a:graphicData uri="http://schemas.openxmlformats.org/drawingml/2006/table">
            <a:tbl>
              <a:tblPr firstRow="1" bandRow="1">
                <a:tableStyleId>{93296810-A885-4BE3-A3E7-6D5BEEA58F35}</a:tableStyleId>
              </a:tblPr>
              <a:tblGrid>
                <a:gridCol w="762052">
                  <a:extLst>
                    <a:ext uri="{9D8B030D-6E8A-4147-A177-3AD203B41FA5}">
                      <a16:colId xmlns:a16="http://schemas.microsoft.com/office/drawing/2014/main" val="2102275307"/>
                    </a:ext>
                  </a:extLst>
                </a:gridCol>
                <a:gridCol w="4171845">
                  <a:extLst>
                    <a:ext uri="{9D8B030D-6E8A-4147-A177-3AD203B41FA5}">
                      <a16:colId xmlns:a16="http://schemas.microsoft.com/office/drawing/2014/main" val="1911834963"/>
                    </a:ext>
                  </a:extLst>
                </a:gridCol>
                <a:gridCol w="5634212">
                  <a:extLst>
                    <a:ext uri="{9D8B030D-6E8A-4147-A177-3AD203B41FA5}">
                      <a16:colId xmlns:a16="http://schemas.microsoft.com/office/drawing/2014/main" val="2283718322"/>
                    </a:ext>
                  </a:extLst>
                </a:gridCol>
              </a:tblGrid>
              <a:tr h="319225">
                <a:tc>
                  <a:txBody>
                    <a:bodyPr/>
                    <a:lstStyle/>
                    <a:p>
                      <a:pPr algn="ctr" fontAlgn="t"/>
                      <a:r>
                        <a:rPr lang="en-IN" sz="2000" b="1" u="none" strike="noStrike" dirty="0">
                          <a:solidFill>
                            <a:srgbClr val="000000"/>
                          </a:solidFill>
                          <a:effectLst/>
                        </a:rPr>
                        <a:t>S. No.</a:t>
                      </a:r>
                      <a:endParaRPr lang="en-IN" sz="2000" b="1"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2000" b="1" u="none" strike="noStrike">
                          <a:solidFill>
                            <a:srgbClr val="000000"/>
                          </a:solidFill>
                          <a:effectLst/>
                        </a:rPr>
                        <a:t>Partner</a:t>
                      </a:r>
                      <a:endParaRPr lang="en-IN" sz="2000" b="1"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2000" b="1" u="none" strike="noStrike" dirty="0">
                          <a:solidFill>
                            <a:srgbClr val="000000"/>
                          </a:solidFill>
                          <a:effectLst/>
                        </a:rPr>
                        <a:t>Role</a:t>
                      </a:r>
                      <a:endParaRPr lang="en-IN" sz="2000" b="1"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344940733"/>
                  </a:ext>
                </a:extLst>
              </a:tr>
              <a:tr h="374047">
                <a:tc>
                  <a:txBody>
                    <a:bodyPr/>
                    <a:lstStyle/>
                    <a:p>
                      <a:pPr algn="ctr" fontAlgn="t"/>
                      <a:r>
                        <a:rPr lang="en-IN" sz="1600" b="0" u="none" strike="noStrike" dirty="0">
                          <a:solidFill>
                            <a:srgbClr val="000000"/>
                          </a:solidFill>
                          <a:effectLst/>
                        </a:rPr>
                        <a:t>1</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NPCI</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a:solidFill>
                            <a:srgbClr val="000000"/>
                          </a:solidFill>
                          <a:effectLst/>
                        </a:rPr>
                        <a:t>Nth Reward Loyalty platform onboarding &amp; campaigning platform</a:t>
                      </a:r>
                      <a:endParaRPr lang="en-IN"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541467040"/>
                  </a:ext>
                </a:extLst>
              </a:tr>
              <a:tr h="374047">
                <a:tc>
                  <a:txBody>
                    <a:bodyPr/>
                    <a:lstStyle/>
                    <a:p>
                      <a:pPr algn="ctr" fontAlgn="t"/>
                      <a:r>
                        <a:rPr lang="en-IN" sz="1600" b="0" u="none" strike="noStrike">
                          <a:solidFill>
                            <a:srgbClr val="000000"/>
                          </a:solidFill>
                          <a:effectLst/>
                        </a:rPr>
                        <a:t>2</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Cosmos Bank / Lokmanya Co-Operative Society</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Value add service to bank customers via bank's super-app</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970412165"/>
                  </a:ext>
                </a:extLst>
              </a:tr>
              <a:tr h="319225">
                <a:tc>
                  <a:txBody>
                    <a:bodyPr/>
                    <a:lstStyle/>
                    <a:p>
                      <a:pPr algn="ctr" fontAlgn="t"/>
                      <a:r>
                        <a:rPr lang="en-IN" sz="1600" b="0" u="none" strike="noStrike">
                          <a:solidFill>
                            <a:srgbClr val="000000"/>
                          </a:solidFill>
                          <a:effectLst/>
                        </a:rPr>
                        <a:t>3</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KPMG</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RBI regulatory compliance and licensing services</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204056657"/>
                  </a:ext>
                </a:extLst>
              </a:tr>
              <a:tr h="319225">
                <a:tc>
                  <a:txBody>
                    <a:bodyPr/>
                    <a:lstStyle/>
                    <a:p>
                      <a:pPr algn="ctr" fontAlgn="t"/>
                      <a:r>
                        <a:rPr lang="en-IN" sz="1600" b="0" i="0" u="none" strike="noStrike" dirty="0">
                          <a:solidFill>
                            <a:srgbClr val="000000"/>
                          </a:solidFill>
                          <a:effectLst/>
                          <a:latin typeface="Calibri" panose="020F0502020204030204" pitchFamily="34" charset="0"/>
                        </a:rPr>
                        <a:t>4</a:t>
                      </a:r>
                    </a:p>
                  </a:txBody>
                  <a:tcPr marL="9525" marR="9525" marT="9525" marB="0"/>
                </a:tc>
                <a:tc>
                  <a:txBody>
                    <a:bodyPr/>
                    <a:lstStyle/>
                    <a:p>
                      <a:pPr algn="l" fontAlgn="t"/>
                      <a:r>
                        <a:rPr lang="en-IN" sz="1600" b="0" u="none" strike="noStrike" dirty="0">
                          <a:solidFill>
                            <a:srgbClr val="000000"/>
                          </a:solidFill>
                          <a:effectLst/>
                        </a:rPr>
                        <a:t>Payu Finance (Lazypay)</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Financial lending service provider</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12786287"/>
                  </a:ext>
                </a:extLst>
              </a:tr>
              <a:tr h="319225">
                <a:tc>
                  <a:txBody>
                    <a:bodyPr/>
                    <a:lstStyle/>
                    <a:p>
                      <a:pPr algn="ctr" fontAlgn="t"/>
                      <a:r>
                        <a:rPr lang="en-IN" sz="1600" b="0" i="0" u="none" strike="noStrike" dirty="0">
                          <a:solidFill>
                            <a:srgbClr val="000000"/>
                          </a:solidFill>
                          <a:effectLst/>
                          <a:latin typeface="Calibri" panose="020F0502020204030204" pitchFamily="34" charset="0"/>
                        </a:rPr>
                        <a:t>5</a:t>
                      </a:r>
                    </a:p>
                  </a:txBody>
                  <a:tcPr marL="9525" marR="9525" marT="9525" marB="0"/>
                </a:tc>
                <a:tc>
                  <a:txBody>
                    <a:bodyPr/>
                    <a:lstStyle/>
                    <a:p>
                      <a:pPr algn="l" fontAlgn="t"/>
                      <a:r>
                        <a:rPr lang="en-IN" sz="1600" b="0" u="none" strike="noStrike" dirty="0">
                          <a:solidFill>
                            <a:srgbClr val="000000"/>
                          </a:solidFill>
                          <a:effectLst/>
                        </a:rPr>
                        <a:t>ZestMoney</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Financial lending service provider</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651724134"/>
                  </a:ext>
                </a:extLst>
              </a:tr>
              <a:tr h="319225">
                <a:tc>
                  <a:txBody>
                    <a:bodyPr/>
                    <a:lstStyle/>
                    <a:p>
                      <a:pPr algn="ctr" fontAlgn="t"/>
                      <a:r>
                        <a:rPr lang="en-IN" sz="1600" b="0" i="0" u="none" strike="noStrike" dirty="0">
                          <a:solidFill>
                            <a:srgbClr val="000000"/>
                          </a:solidFill>
                          <a:effectLst/>
                          <a:latin typeface="Calibri" panose="020F0502020204030204" pitchFamily="34" charset="0"/>
                        </a:rPr>
                        <a:t>6</a:t>
                      </a:r>
                    </a:p>
                  </a:txBody>
                  <a:tcPr marL="9525" marR="9525" marT="9525" marB="0"/>
                </a:tc>
                <a:tc>
                  <a:txBody>
                    <a:bodyPr/>
                    <a:lstStyle/>
                    <a:p>
                      <a:pPr algn="l" fontAlgn="t"/>
                      <a:r>
                        <a:rPr lang="en-IN" sz="1600" b="0" u="none" strike="noStrike" dirty="0">
                          <a:solidFill>
                            <a:srgbClr val="000000"/>
                          </a:solidFill>
                          <a:effectLst/>
                        </a:rPr>
                        <a:t>Early Salary</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Financial lending service provider</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510197614"/>
                  </a:ext>
                </a:extLst>
              </a:tr>
              <a:tr h="319225">
                <a:tc>
                  <a:txBody>
                    <a:bodyPr/>
                    <a:lstStyle/>
                    <a:p>
                      <a:pPr algn="ctr" fontAlgn="t"/>
                      <a:r>
                        <a:rPr lang="en-IN" sz="1600" b="0" i="0" u="none" strike="noStrike" dirty="0">
                          <a:solidFill>
                            <a:srgbClr val="000000"/>
                          </a:solidFill>
                          <a:effectLst/>
                          <a:latin typeface="Calibri" panose="020F0502020204030204" pitchFamily="34" charset="0"/>
                        </a:rPr>
                        <a:t>7</a:t>
                      </a:r>
                    </a:p>
                  </a:txBody>
                  <a:tcPr marL="9525" marR="9525" marT="9525" marB="0"/>
                </a:tc>
                <a:tc>
                  <a:txBody>
                    <a:bodyPr/>
                    <a:lstStyle/>
                    <a:p>
                      <a:pPr algn="l" fontAlgn="t"/>
                      <a:r>
                        <a:rPr lang="en-IN" sz="1600" b="0" u="none" strike="noStrike" dirty="0">
                          <a:solidFill>
                            <a:srgbClr val="000000"/>
                          </a:solidFill>
                          <a:effectLst/>
                        </a:rPr>
                        <a:t>LoanTap</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Financial lending service provider</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703459088"/>
                  </a:ext>
                </a:extLst>
              </a:tr>
              <a:tr h="319225">
                <a:tc>
                  <a:txBody>
                    <a:bodyPr/>
                    <a:lstStyle/>
                    <a:p>
                      <a:pPr algn="ctr" fontAlgn="t"/>
                      <a:r>
                        <a:rPr lang="en-IN" sz="1600" b="0" i="0" u="none" strike="noStrike" dirty="0">
                          <a:solidFill>
                            <a:srgbClr val="000000"/>
                          </a:solidFill>
                          <a:effectLst/>
                          <a:latin typeface="Calibri" panose="020F0502020204030204" pitchFamily="34" charset="0"/>
                        </a:rPr>
                        <a:t>8</a:t>
                      </a:r>
                    </a:p>
                  </a:txBody>
                  <a:tcPr marL="9525" marR="9525" marT="9525" marB="0"/>
                </a:tc>
                <a:tc>
                  <a:txBody>
                    <a:bodyPr/>
                    <a:lstStyle/>
                    <a:p>
                      <a:pPr algn="l" fontAlgn="t"/>
                      <a:r>
                        <a:rPr lang="en-IN" sz="1600" b="0" u="none" strike="noStrike" dirty="0">
                          <a:solidFill>
                            <a:srgbClr val="000000"/>
                          </a:solidFill>
                          <a:effectLst/>
                        </a:rPr>
                        <a:t>Michael Dell Foundation</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Financial lending service provider</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568922891"/>
                  </a:ext>
                </a:extLst>
              </a:tr>
              <a:tr h="409495">
                <a:tc>
                  <a:txBody>
                    <a:bodyPr/>
                    <a:lstStyle/>
                    <a:p>
                      <a:pPr algn="ctr" fontAlgn="t"/>
                      <a:r>
                        <a:rPr lang="en-IN" sz="1600" b="0" i="0" u="none" strike="noStrike" dirty="0">
                          <a:solidFill>
                            <a:srgbClr val="000000"/>
                          </a:solidFill>
                          <a:effectLst/>
                          <a:latin typeface="Calibri" panose="020F0502020204030204" pitchFamily="34" charset="0"/>
                        </a:rPr>
                        <a:t>9</a:t>
                      </a:r>
                    </a:p>
                  </a:txBody>
                  <a:tcPr marL="9525" marR="9525" marT="9525" marB="0"/>
                </a:tc>
                <a:tc>
                  <a:txBody>
                    <a:bodyPr/>
                    <a:lstStyle/>
                    <a:p>
                      <a:pPr algn="l" fontAlgn="t"/>
                      <a:r>
                        <a:rPr lang="en-IN" sz="1600" b="0" u="none" strike="noStrike" dirty="0">
                          <a:solidFill>
                            <a:srgbClr val="000000"/>
                          </a:solidFill>
                          <a:effectLst/>
                        </a:rPr>
                        <a:t>ICICI Bank / Yes Bank</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Ongoing discussions on lending options and expansion of services</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4122278281"/>
                  </a:ext>
                </a:extLst>
              </a:tr>
              <a:tr h="319225">
                <a:tc>
                  <a:txBody>
                    <a:bodyPr/>
                    <a:lstStyle/>
                    <a:p>
                      <a:pPr algn="ctr" fontAlgn="t"/>
                      <a:r>
                        <a:rPr lang="en-IN" sz="1600" b="0" i="0" u="none" strike="noStrike" dirty="0">
                          <a:solidFill>
                            <a:srgbClr val="000000"/>
                          </a:solidFill>
                          <a:effectLst/>
                          <a:latin typeface="Calibri" panose="020F0502020204030204" pitchFamily="34" charset="0"/>
                        </a:rPr>
                        <a:t>10</a:t>
                      </a:r>
                    </a:p>
                  </a:txBody>
                  <a:tcPr marL="9525" marR="9525" marT="9525" marB="0"/>
                </a:tc>
                <a:tc>
                  <a:txBody>
                    <a:bodyPr/>
                    <a:lstStyle/>
                    <a:p>
                      <a:pPr algn="l" fontAlgn="t"/>
                      <a:r>
                        <a:rPr lang="en-IN" sz="1600" b="0" u="none" strike="noStrike" dirty="0">
                          <a:solidFill>
                            <a:srgbClr val="000000"/>
                          </a:solidFill>
                          <a:effectLst/>
                        </a:rPr>
                        <a:t>Suniel Shetty (Popcorn Entertainment)</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a:solidFill>
                            <a:srgbClr val="000000"/>
                          </a:solidFill>
                          <a:effectLst/>
                        </a:rPr>
                        <a:t>Brand Ambassador</a:t>
                      </a:r>
                      <a:endParaRPr lang="en-IN"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949974628"/>
                  </a:ext>
                </a:extLst>
              </a:tr>
              <a:tr h="319225">
                <a:tc>
                  <a:txBody>
                    <a:bodyPr/>
                    <a:lstStyle/>
                    <a:p>
                      <a:pPr algn="ctr" fontAlgn="t"/>
                      <a:r>
                        <a:rPr lang="en-IN" sz="1600" b="0" u="none" strike="noStrike" dirty="0">
                          <a:solidFill>
                            <a:srgbClr val="000000"/>
                          </a:solidFill>
                          <a:effectLst/>
                        </a:rPr>
                        <a:t>11</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TOI, Pune Mirror</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Media &amp; Advertorials</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006991784"/>
                  </a:ext>
                </a:extLst>
              </a:tr>
              <a:tr h="319225">
                <a:tc>
                  <a:txBody>
                    <a:bodyPr/>
                    <a:lstStyle/>
                    <a:p>
                      <a:pPr algn="ctr" fontAlgn="t"/>
                      <a:r>
                        <a:rPr lang="en-IN" sz="1600" b="0" u="none" strike="noStrike" dirty="0">
                          <a:solidFill>
                            <a:srgbClr val="000000"/>
                          </a:solidFill>
                          <a:effectLst/>
                        </a:rPr>
                        <a:t>12</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a:solidFill>
                            <a:srgbClr val="000000"/>
                          </a:solidFill>
                          <a:effectLst/>
                        </a:rPr>
                        <a:t>Sazinga Digital</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Technical platform development &amp; maintenance</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415003297"/>
                  </a:ext>
                </a:extLst>
              </a:tr>
            </a:tbl>
          </a:graphicData>
        </a:graphic>
      </p:graphicFrame>
    </p:spTree>
    <p:extLst>
      <p:ext uri="{BB962C8B-B14F-4D97-AF65-F5344CB8AC3E}">
        <p14:creationId xmlns:p14="http://schemas.microsoft.com/office/powerpoint/2010/main" val="386232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1213" y="195681"/>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7130694"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PAYO (Australia) – A case study</a:t>
            </a:r>
          </a:p>
        </p:txBody>
      </p:sp>
      <p:cxnSp>
        <p:nvCxnSpPr>
          <p:cNvPr id="20" name="Straight Connector 19"/>
          <p:cNvCxnSpPr/>
          <p:nvPr/>
        </p:nvCxnSpPr>
        <p:spPr>
          <a:xfrm flipV="1">
            <a:off x="1192782" y="980716"/>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93159" y="6314707"/>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a:xfrm>
            <a:off x="8957229" y="6305868"/>
            <a:ext cx="2743200" cy="365125"/>
          </a:xfrm>
        </p:spPr>
        <p:txBody>
          <a:bodyPr/>
          <a:lstStyle/>
          <a:p>
            <a:fld id="{D4960F7B-5716-4810-A91D-46252C2EC1F4}" type="slidenum">
              <a:rPr lang="en-US" smtClean="0"/>
              <a:t>17</a:t>
            </a:fld>
            <a:endParaRPr lang="en-US" dirty="0"/>
          </a:p>
        </p:txBody>
      </p:sp>
      <p:sp>
        <p:nvSpPr>
          <p:cNvPr id="8" name="Rectangle 7">
            <a:extLst>
              <a:ext uri="{FF2B5EF4-FFF2-40B4-BE49-F238E27FC236}">
                <a16:creationId xmlns:a16="http://schemas.microsoft.com/office/drawing/2014/main" id="{E3F23B83-0CCF-7A49-B2E9-4FD2BE6FE2FA}"/>
              </a:ext>
            </a:extLst>
          </p:cNvPr>
          <p:cNvSpPr/>
          <p:nvPr/>
        </p:nvSpPr>
        <p:spPr>
          <a:xfrm>
            <a:off x="1244905" y="1071676"/>
            <a:ext cx="2885014" cy="528467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b="1" dirty="0">
                <a:solidFill>
                  <a:srgbClr val="002060"/>
                </a:solidFill>
                <a:ea typeface="Bodoni Ornaments" pitchFamily="2" charset="0"/>
                <a:cs typeface="Castellar" panose="020F0502020204030204" pitchFamily="34" charset="0"/>
              </a:rPr>
              <a:t>About PAYO</a:t>
            </a:r>
          </a:p>
          <a:p>
            <a:pPr algn="ctr"/>
            <a:endParaRPr lang="en-US" sz="1600" b="1" dirty="0">
              <a:solidFill>
                <a:srgbClr val="002060"/>
              </a:solidFill>
              <a:ea typeface="Bodoni Ornaments" pitchFamily="2" charset="0"/>
              <a:cs typeface="Castellar" panose="020F0502020204030204" pitchFamily="34" charset="0"/>
            </a:endParaRPr>
          </a:p>
          <a:p>
            <a:r>
              <a:rPr lang="en-US" sz="1600" b="1" dirty="0">
                <a:solidFill>
                  <a:srgbClr val="002060"/>
                </a:solidFill>
                <a:ea typeface="Bodoni Ornaments" pitchFamily="2" charset="0"/>
                <a:cs typeface="Castellar" panose="020F0502020204030204" pitchFamily="34" charset="0"/>
              </a:rPr>
              <a:t>PAYO is an Australian company who have launched the world’s first Eat Now, Pay Later service in July 2021.</a:t>
            </a:r>
          </a:p>
          <a:p>
            <a:endParaRPr lang="en-US" sz="1600" b="1" dirty="0">
              <a:solidFill>
                <a:srgbClr val="002060"/>
              </a:solidFill>
              <a:ea typeface="Bodoni Ornaments" pitchFamily="2" charset="0"/>
              <a:cs typeface="Castellar" panose="020F0502020204030204" pitchFamily="34" charset="0"/>
            </a:endParaRPr>
          </a:p>
          <a:p>
            <a:endParaRPr lang="en-US" sz="1600" b="1" dirty="0">
              <a:solidFill>
                <a:srgbClr val="002060"/>
              </a:solidFill>
              <a:ea typeface="Bodoni Ornaments" pitchFamily="2" charset="0"/>
              <a:cs typeface="Castellar" panose="020F0502020204030204" pitchFamily="34" charset="0"/>
            </a:endParaRPr>
          </a:p>
          <a:p>
            <a:r>
              <a:rPr lang="en-US" sz="1600" b="1" dirty="0">
                <a:solidFill>
                  <a:srgbClr val="002060"/>
                </a:solidFill>
                <a:ea typeface="Bodoni Ornaments" pitchFamily="2" charset="0"/>
                <a:cs typeface="Castellar" panose="020F0502020204030204" pitchFamily="34" charset="0"/>
              </a:rPr>
              <a:t>The are backed by an existing lender with substantial customer base in the operational regions.</a:t>
            </a:r>
          </a:p>
          <a:p>
            <a:endParaRPr lang="en-US" sz="1600" b="1" dirty="0">
              <a:solidFill>
                <a:srgbClr val="002060"/>
              </a:solidFill>
              <a:ea typeface="Bodoni Ornaments" pitchFamily="2" charset="0"/>
              <a:cs typeface="Castellar" panose="020F0502020204030204" pitchFamily="34" charset="0"/>
            </a:endParaRPr>
          </a:p>
          <a:p>
            <a:endParaRPr lang="en-US" sz="1600" b="1" dirty="0">
              <a:solidFill>
                <a:srgbClr val="002060"/>
              </a:solidFill>
              <a:ea typeface="Bodoni Ornaments" pitchFamily="2" charset="0"/>
              <a:cs typeface="Castellar" panose="020F0502020204030204" pitchFamily="34" charset="0"/>
            </a:endParaRPr>
          </a:p>
          <a:p>
            <a:r>
              <a:rPr lang="en-US" sz="1600" b="1" dirty="0">
                <a:solidFill>
                  <a:srgbClr val="002060"/>
                </a:solidFill>
                <a:ea typeface="Bodoni Ornaments" pitchFamily="2" charset="0"/>
                <a:cs typeface="Castellar" panose="020F0502020204030204" pitchFamily="34" charset="0"/>
              </a:rPr>
              <a:t>Being the World’s first ENPL app, they have favorably placed themselves as market disrupters, driving investor’s interest &amp; confidence.</a:t>
            </a:r>
          </a:p>
        </p:txBody>
      </p:sp>
      <p:sp>
        <p:nvSpPr>
          <p:cNvPr id="24" name="Rectangle 23">
            <a:extLst>
              <a:ext uri="{FF2B5EF4-FFF2-40B4-BE49-F238E27FC236}">
                <a16:creationId xmlns:a16="http://schemas.microsoft.com/office/drawing/2014/main" id="{F54A607F-4A43-3345-AA94-4964BF3530C3}"/>
              </a:ext>
            </a:extLst>
          </p:cNvPr>
          <p:cNvSpPr/>
          <p:nvPr/>
        </p:nvSpPr>
        <p:spPr>
          <a:xfrm>
            <a:off x="4129919" y="1070234"/>
            <a:ext cx="7642650" cy="528467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23" name="Graphic 22" descr="Store outline">
            <a:extLst>
              <a:ext uri="{FF2B5EF4-FFF2-40B4-BE49-F238E27FC236}">
                <a16:creationId xmlns:a16="http://schemas.microsoft.com/office/drawing/2014/main" id="{E9FD5142-74E0-6247-B9A7-B4919D7E070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00277" y="1143132"/>
            <a:ext cx="654808" cy="654808"/>
          </a:xfrm>
          <a:prstGeom prst="rect">
            <a:avLst/>
          </a:prstGeom>
        </p:spPr>
      </p:pic>
      <p:sp>
        <p:nvSpPr>
          <p:cNvPr id="25" name="TextBox 24">
            <a:extLst>
              <a:ext uri="{FF2B5EF4-FFF2-40B4-BE49-F238E27FC236}">
                <a16:creationId xmlns:a16="http://schemas.microsoft.com/office/drawing/2014/main" id="{CB22E5C9-D1BC-9746-AAAE-1CC137037FC9}"/>
              </a:ext>
            </a:extLst>
          </p:cNvPr>
          <p:cNvSpPr txBox="1"/>
          <p:nvPr/>
        </p:nvSpPr>
        <p:spPr>
          <a:xfrm>
            <a:off x="5098142" y="1121514"/>
            <a:ext cx="5376231" cy="646331"/>
          </a:xfrm>
          <a:prstGeom prst="rect">
            <a:avLst/>
          </a:prstGeom>
          <a:noFill/>
        </p:spPr>
        <p:txBody>
          <a:bodyPr wrap="square" rtlCol="0">
            <a:spAutoFit/>
          </a:bodyPr>
          <a:lstStyle/>
          <a:p>
            <a:r>
              <a:rPr lang="en-US" dirty="0"/>
              <a:t>Within 3 months of launch, </a:t>
            </a:r>
            <a:r>
              <a:rPr lang="en-US" b="1" dirty="0">
                <a:solidFill>
                  <a:srgbClr val="7030A0"/>
                </a:solidFill>
              </a:rPr>
              <a:t>700+ merchants in 4 cities </a:t>
            </a:r>
            <a:r>
              <a:rPr lang="en-US" dirty="0"/>
              <a:t>&amp; growing at the pace of 200 merchants every month </a:t>
            </a:r>
          </a:p>
        </p:txBody>
      </p:sp>
      <p:pic>
        <p:nvPicPr>
          <p:cNvPr id="27" name="Graphic 26" descr="Internet Banking with solid fill">
            <a:extLst>
              <a:ext uri="{FF2B5EF4-FFF2-40B4-BE49-F238E27FC236}">
                <a16:creationId xmlns:a16="http://schemas.microsoft.com/office/drawing/2014/main" id="{2F432859-2E95-F146-9351-729A7B50A78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77950" y="4861221"/>
            <a:ext cx="561874" cy="561874"/>
          </a:xfrm>
          <a:prstGeom prst="rect">
            <a:avLst/>
          </a:prstGeom>
        </p:spPr>
      </p:pic>
      <p:sp>
        <p:nvSpPr>
          <p:cNvPr id="30" name="TextBox 29">
            <a:extLst>
              <a:ext uri="{FF2B5EF4-FFF2-40B4-BE49-F238E27FC236}">
                <a16:creationId xmlns:a16="http://schemas.microsoft.com/office/drawing/2014/main" id="{07916FC7-A9B3-9C40-BBC7-00A597FBC981}"/>
              </a:ext>
            </a:extLst>
          </p:cNvPr>
          <p:cNvSpPr txBox="1"/>
          <p:nvPr/>
        </p:nvSpPr>
        <p:spPr>
          <a:xfrm>
            <a:off x="5132020" y="4776764"/>
            <a:ext cx="5376231" cy="646331"/>
          </a:xfrm>
          <a:prstGeom prst="rect">
            <a:avLst/>
          </a:prstGeom>
          <a:noFill/>
        </p:spPr>
        <p:txBody>
          <a:bodyPr wrap="square" rtlCol="0">
            <a:spAutoFit/>
          </a:bodyPr>
          <a:lstStyle/>
          <a:p>
            <a:r>
              <a:rPr lang="en-US" dirty="0"/>
              <a:t>All payments are via PAYO app via QR codes with options for customer to recommend for PAYO business </a:t>
            </a:r>
          </a:p>
        </p:txBody>
      </p:sp>
      <p:pic>
        <p:nvPicPr>
          <p:cNvPr id="31" name="Graphic 30" descr="Exponential Graph outline">
            <a:extLst>
              <a:ext uri="{FF2B5EF4-FFF2-40B4-BE49-F238E27FC236}">
                <a16:creationId xmlns:a16="http://schemas.microsoft.com/office/drawing/2014/main" id="{14FDD341-2EBD-6248-AD50-501B3A19F12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279674" y="2719435"/>
            <a:ext cx="564614" cy="564614"/>
          </a:xfrm>
          <a:prstGeom prst="rect">
            <a:avLst/>
          </a:prstGeom>
        </p:spPr>
      </p:pic>
      <p:sp>
        <p:nvSpPr>
          <p:cNvPr id="33" name="TextBox 32">
            <a:extLst>
              <a:ext uri="{FF2B5EF4-FFF2-40B4-BE49-F238E27FC236}">
                <a16:creationId xmlns:a16="http://schemas.microsoft.com/office/drawing/2014/main" id="{04DBB5DA-0268-3247-B2B9-65503D63C769}"/>
              </a:ext>
            </a:extLst>
          </p:cNvPr>
          <p:cNvSpPr txBox="1"/>
          <p:nvPr/>
        </p:nvSpPr>
        <p:spPr>
          <a:xfrm>
            <a:off x="5109986" y="2646825"/>
            <a:ext cx="5884845" cy="646331"/>
          </a:xfrm>
          <a:prstGeom prst="rect">
            <a:avLst/>
          </a:prstGeom>
          <a:noFill/>
        </p:spPr>
        <p:txBody>
          <a:bodyPr wrap="square" rtlCol="0">
            <a:spAutoFit/>
          </a:bodyPr>
          <a:lstStyle/>
          <a:p>
            <a:r>
              <a:rPr lang="en-US" dirty="0"/>
              <a:t>Top performing 50 restaurants have received thousands of transactions with recorded </a:t>
            </a:r>
            <a:r>
              <a:rPr lang="en-US" b="1" dirty="0">
                <a:solidFill>
                  <a:schemeClr val="accent6">
                    <a:lumMod val="75000"/>
                  </a:schemeClr>
                </a:solidFill>
              </a:rPr>
              <a:t>order value increase of 60%</a:t>
            </a:r>
          </a:p>
        </p:txBody>
      </p:sp>
      <p:pic>
        <p:nvPicPr>
          <p:cNvPr id="34" name="Graphic 33" descr="Star-struck face outline with solid fill">
            <a:extLst>
              <a:ext uri="{FF2B5EF4-FFF2-40B4-BE49-F238E27FC236}">
                <a16:creationId xmlns:a16="http://schemas.microsoft.com/office/drawing/2014/main" id="{90F92612-23E1-AD4E-B7D4-C9E7592944C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257754" y="3425372"/>
            <a:ext cx="604092" cy="604092"/>
          </a:xfrm>
          <a:prstGeom prst="rect">
            <a:avLst/>
          </a:prstGeom>
        </p:spPr>
      </p:pic>
      <p:sp>
        <p:nvSpPr>
          <p:cNvPr id="36" name="TextBox 35">
            <a:extLst>
              <a:ext uri="{FF2B5EF4-FFF2-40B4-BE49-F238E27FC236}">
                <a16:creationId xmlns:a16="http://schemas.microsoft.com/office/drawing/2014/main" id="{CDD6AEB5-1CD6-0F4F-93F8-15D2EE84AAE4}"/>
              </a:ext>
            </a:extLst>
          </p:cNvPr>
          <p:cNvSpPr txBox="1"/>
          <p:nvPr/>
        </p:nvSpPr>
        <p:spPr>
          <a:xfrm>
            <a:off x="5119165" y="3394140"/>
            <a:ext cx="5884845" cy="646331"/>
          </a:xfrm>
          <a:prstGeom prst="rect">
            <a:avLst/>
          </a:prstGeom>
          <a:noFill/>
        </p:spPr>
        <p:txBody>
          <a:bodyPr wrap="square" rtlCol="0">
            <a:spAutoFit/>
          </a:bodyPr>
          <a:lstStyle/>
          <a:p>
            <a:r>
              <a:rPr lang="en-US" dirty="0"/>
              <a:t>Diners can discover restaurants, filter by preferences, call restaurant, book table and receive range of offers &amp; deals.</a:t>
            </a:r>
          </a:p>
        </p:txBody>
      </p:sp>
      <p:pic>
        <p:nvPicPr>
          <p:cNvPr id="37" name="Graphic 36" descr="Handshake with solid fill">
            <a:extLst>
              <a:ext uri="{FF2B5EF4-FFF2-40B4-BE49-F238E27FC236}">
                <a16:creationId xmlns:a16="http://schemas.microsoft.com/office/drawing/2014/main" id="{D612E982-725D-D148-8093-A7804852E07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241112" y="4084264"/>
            <a:ext cx="678841" cy="678841"/>
          </a:xfrm>
          <a:prstGeom prst="rect">
            <a:avLst/>
          </a:prstGeom>
        </p:spPr>
      </p:pic>
      <p:sp>
        <p:nvSpPr>
          <p:cNvPr id="39" name="TextBox 38">
            <a:extLst>
              <a:ext uri="{FF2B5EF4-FFF2-40B4-BE49-F238E27FC236}">
                <a16:creationId xmlns:a16="http://schemas.microsoft.com/office/drawing/2014/main" id="{90466286-2FA4-FB40-A2CF-57F8049A22D4}"/>
              </a:ext>
            </a:extLst>
          </p:cNvPr>
          <p:cNvSpPr txBox="1"/>
          <p:nvPr/>
        </p:nvSpPr>
        <p:spPr>
          <a:xfrm>
            <a:off x="5117327" y="4086365"/>
            <a:ext cx="5884845" cy="646331"/>
          </a:xfrm>
          <a:prstGeom prst="rect">
            <a:avLst/>
          </a:prstGeom>
          <a:noFill/>
        </p:spPr>
        <p:txBody>
          <a:bodyPr wrap="square" rtlCol="0">
            <a:spAutoFit/>
          </a:bodyPr>
          <a:lstStyle/>
          <a:p>
            <a:r>
              <a:rPr lang="en-US" dirty="0">
                <a:solidFill>
                  <a:schemeClr val="accent4">
                    <a:lumMod val="75000"/>
                  </a:schemeClr>
                </a:solidFill>
              </a:rPr>
              <a:t>Both restaurants &amp; customers are incentivized </a:t>
            </a:r>
            <a:r>
              <a:rPr lang="en-US" dirty="0"/>
              <a:t>for referring more paying users to the platform </a:t>
            </a:r>
          </a:p>
        </p:txBody>
      </p:sp>
      <p:pic>
        <p:nvPicPr>
          <p:cNvPr id="40" name="Graphic 39" descr="Stopwatch 25% outline">
            <a:extLst>
              <a:ext uri="{FF2B5EF4-FFF2-40B4-BE49-F238E27FC236}">
                <a16:creationId xmlns:a16="http://schemas.microsoft.com/office/drawing/2014/main" id="{D7831F22-F050-704E-B804-FB391537948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222905" y="1837200"/>
            <a:ext cx="654808" cy="654808"/>
          </a:xfrm>
          <a:prstGeom prst="rect">
            <a:avLst/>
          </a:prstGeom>
        </p:spPr>
      </p:pic>
      <p:sp>
        <p:nvSpPr>
          <p:cNvPr id="42" name="TextBox 41">
            <a:extLst>
              <a:ext uri="{FF2B5EF4-FFF2-40B4-BE49-F238E27FC236}">
                <a16:creationId xmlns:a16="http://schemas.microsoft.com/office/drawing/2014/main" id="{B3125995-0939-3C40-8A84-66A32CC1B679}"/>
              </a:ext>
            </a:extLst>
          </p:cNvPr>
          <p:cNvSpPr txBox="1"/>
          <p:nvPr/>
        </p:nvSpPr>
        <p:spPr>
          <a:xfrm>
            <a:off x="5109986" y="1852740"/>
            <a:ext cx="5884845" cy="646331"/>
          </a:xfrm>
          <a:prstGeom prst="rect">
            <a:avLst/>
          </a:prstGeom>
          <a:noFill/>
        </p:spPr>
        <p:txBody>
          <a:bodyPr wrap="square" rtlCol="0">
            <a:spAutoFit/>
          </a:bodyPr>
          <a:lstStyle/>
          <a:p>
            <a:r>
              <a:rPr lang="en-US" dirty="0"/>
              <a:t>All payments are divided across </a:t>
            </a:r>
            <a:r>
              <a:rPr lang="en-US" b="1" dirty="0">
                <a:solidFill>
                  <a:schemeClr val="accent1">
                    <a:lumMod val="75000"/>
                  </a:schemeClr>
                </a:solidFill>
              </a:rPr>
              <a:t>4 interest free EMIs, with only a quarter of payment to be made upfront.</a:t>
            </a:r>
          </a:p>
        </p:txBody>
      </p:sp>
      <p:pic>
        <p:nvPicPr>
          <p:cNvPr id="43" name="Graphic 42" descr="Fast Forward with solid fill">
            <a:extLst>
              <a:ext uri="{FF2B5EF4-FFF2-40B4-BE49-F238E27FC236}">
                <a16:creationId xmlns:a16="http://schemas.microsoft.com/office/drawing/2014/main" id="{CEAD0278-5321-1E47-8D75-46E3BF1E059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3022" y="5575395"/>
            <a:ext cx="693531" cy="693531"/>
          </a:xfrm>
          <a:prstGeom prst="rect">
            <a:avLst/>
          </a:prstGeom>
        </p:spPr>
      </p:pic>
      <p:sp>
        <p:nvSpPr>
          <p:cNvPr id="45" name="TextBox 44">
            <a:extLst>
              <a:ext uri="{FF2B5EF4-FFF2-40B4-BE49-F238E27FC236}">
                <a16:creationId xmlns:a16="http://schemas.microsoft.com/office/drawing/2014/main" id="{62107540-D4D2-BF49-A28D-8542144F7318}"/>
              </a:ext>
            </a:extLst>
          </p:cNvPr>
          <p:cNvSpPr txBox="1"/>
          <p:nvPr/>
        </p:nvSpPr>
        <p:spPr>
          <a:xfrm>
            <a:off x="5115490" y="5587001"/>
            <a:ext cx="6584939" cy="646331"/>
          </a:xfrm>
          <a:prstGeom prst="rect">
            <a:avLst/>
          </a:prstGeom>
          <a:noFill/>
        </p:spPr>
        <p:txBody>
          <a:bodyPr wrap="square" rtlCol="0">
            <a:spAutoFit/>
          </a:bodyPr>
          <a:lstStyle/>
          <a:p>
            <a:r>
              <a:rPr lang="en-US" b="1" dirty="0">
                <a:solidFill>
                  <a:schemeClr val="accent1">
                    <a:lumMod val="75000"/>
                  </a:schemeClr>
                </a:solidFill>
              </a:rPr>
              <a:t>Instant approval &amp; discreet process </a:t>
            </a:r>
            <a:r>
              <a:rPr lang="en-US" dirty="0"/>
              <a:t>has given PAYO an edge over other modes of payments, eliminating need to carry wallets</a:t>
            </a:r>
          </a:p>
        </p:txBody>
      </p:sp>
    </p:spTree>
    <p:extLst>
      <p:ext uri="{BB962C8B-B14F-4D97-AF65-F5344CB8AC3E}">
        <p14:creationId xmlns:p14="http://schemas.microsoft.com/office/powerpoint/2010/main" val="1100410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2"/>
          <a:stretch>
            <a:fillRect/>
          </a:stretch>
        </p:blipFill>
        <p:spPr>
          <a:xfrm>
            <a:off x="261258" y="246743"/>
            <a:ext cx="856343" cy="791469"/>
          </a:xfrm>
          <a:prstGeom prst="rect">
            <a:avLst/>
          </a:prstGeom>
        </p:spPr>
      </p:pic>
      <p:pic>
        <p:nvPicPr>
          <p:cNvPr id="11" name="Picture 10"/>
          <p:cNvPicPr>
            <a:picLocks noChangeAspect="1"/>
          </p:cNvPicPr>
          <p:nvPr/>
        </p:nvPicPr>
        <p:blipFill>
          <a:blip r:embed="rId3"/>
          <a:stretch>
            <a:fillRect/>
          </a:stretch>
        </p:blipFill>
        <p:spPr>
          <a:xfrm>
            <a:off x="261258" y="1071676"/>
            <a:ext cx="841375" cy="762116"/>
          </a:xfrm>
          <a:prstGeom prst="rect">
            <a:avLst/>
          </a:prstGeom>
        </p:spPr>
      </p:pic>
      <p:pic>
        <p:nvPicPr>
          <p:cNvPr id="12" name="Picture 11"/>
          <p:cNvPicPr>
            <a:picLocks noChangeAspect="1"/>
          </p:cNvPicPr>
          <p:nvPr/>
        </p:nvPicPr>
        <p:blipFill>
          <a:blip r:embed="rId4"/>
          <a:stretch>
            <a:fillRect/>
          </a:stretch>
        </p:blipFill>
        <p:spPr>
          <a:xfrm>
            <a:off x="261258" y="1863347"/>
            <a:ext cx="827542" cy="737012"/>
          </a:xfrm>
          <a:prstGeom prst="rect">
            <a:avLst/>
          </a:prstGeom>
        </p:spPr>
      </p:pic>
      <p:pic>
        <p:nvPicPr>
          <p:cNvPr id="13" name="Picture 12"/>
          <p:cNvPicPr>
            <a:picLocks noChangeAspect="1"/>
          </p:cNvPicPr>
          <p:nvPr/>
        </p:nvPicPr>
        <p:blipFill>
          <a:blip r:embed="rId5"/>
          <a:stretch>
            <a:fillRect/>
          </a:stretch>
        </p:blipFill>
        <p:spPr>
          <a:xfrm>
            <a:off x="324531" y="2544923"/>
            <a:ext cx="764042" cy="758297"/>
          </a:xfrm>
          <a:prstGeom prst="rect">
            <a:avLst/>
          </a:prstGeom>
        </p:spPr>
      </p:pic>
      <p:pic>
        <p:nvPicPr>
          <p:cNvPr id="14" name="Picture 13"/>
          <p:cNvPicPr>
            <a:picLocks noChangeAspect="1"/>
          </p:cNvPicPr>
          <p:nvPr/>
        </p:nvPicPr>
        <p:blipFill>
          <a:blip r:embed="rId6"/>
          <a:stretch>
            <a:fillRect/>
          </a:stretch>
        </p:blipFill>
        <p:spPr>
          <a:xfrm>
            <a:off x="271335" y="3298262"/>
            <a:ext cx="778132" cy="799736"/>
          </a:xfrm>
          <a:prstGeom prst="rect">
            <a:avLst/>
          </a:prstGeom>
        </p:spPr>
      </p:pic>
      <p:pic>
        <p:nvPicPr>
          <p:cNvPr id="15" name="Picture 14"/>
          <p:cNvPicPr>
            <a:picLocks noChangeAspect="1"/>
          </p:cNvPicPr>
          <p:nvPr/>
        </p:nvPicPr>
        <p:blipFill>
          <a:blip r:embed="rId7"/>
          <a:stretch>
            <a:fillRect/>
          </a:stretch>
        </p:blipFill>
        <p:spPr>
          <a:xfrm>
            <a:off x="271335" y="4070762"/>
            <a:ext cx="832757" cy="936852"/>
          </a:xfrm>
          <a:prstGeom prst="rect">
            <a:avLst/>
          </a:prstGeom>
        </p:spPr>
      </p:pic>
      <p:pic>
        <p:nvPicPr>
          <p:cNvPr id="18" name="Picture 17"/>
          <p:cNvPicPr>
            <a:picLocks noChangeAspect="1"/>
          </p:cNvPicPr>
          <p:nvPr/>
        </p:nvPicPr>
        <p:blipFill>
          <a:blip r:embed="rId8"/>
          <a:stretch>
            <a:fillRect/>
          </a:stretch>
        </p:blipFill>
        <p:spPr>
          <a:xfrm>
            <a:off x="257630" y="4933765"/>
            <a:ext cx="721506" cy="758825"/>
          </a:xfrm>
          <a:prstGeom prst="rect">
            <a:avLst/>
          </a:prstGeom>
        </p:spPr>
      </p:pic>
      <p:pic>
        <p:nvPicPr>
          <p:cNvPr id="19" name="Picture 18"/>
          <p:cNvPicPr>
            <a:picLocks noChangeAspect="1"/>
          </p:cNvPicPr>
          <p:nvPr/>
        </p:nvPicPr>
        <p:blipFill>
          <a:blip r:embed="rId9"/>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622888" y="368959"/>
            <a:ext cx="6324323"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Our Team</a:t>
            </a:r>
            <a:endParaRPr lang="en-US" sz="2700" b="1" dirty="0">
              <a:solidFill>
                <a:srgbClr val="7030A0"/>
              </a:solidFill>
              <a:latin typeface="Arial Black" panose="020B0A04020102020204" pitchFamily="34" charset="0"/>
            </a:endParaRP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 name="Footer Placeholder 1"/>
          <p:cNvSpPr>
            <a:spLocks noGrp="1"/>
          </p:cNvSpPr>
          <p:nvPr>
            <p:ph type="ftr" sz="quarter" idx="11"/>
          </p:nvPr>
        </p:nvSpPr>
        <p:spPr>
          <a:xfrm>
            <a:off x="4174513" y="6574139"/>
            <a:ext cx="4114800" cy="365125"/>
          </a:xfrm>
        </p:spPr>
        <p:txBody>
          <a:bodyPr/>
          <a:lstStyle/>
          <a:p>
            <a:r>
              <a:rPr lang="en-US" dirty="0"/>
              <a:t>Confidential and Proprietary. Copyright (c) by TrueVibez 2020</a:t>
            </a:r>
          </a:p>
        </p:txBody>
      </p:sp>
      <p:sp>
        <p:nvSpPr>
          <p:cNvPr id="3" name="Slide Number Placeholder 2"/>
          <p:cNvSpPr>
            <a:spLocks noGrp="1"/>
          </p:cNvSpPr>
          <p:nvPr>
            <p:ph type="sldNum" sz="quarter" idx="12"/>
          </p:nvPr>
        </p:nvSpPr>
        <p:spPr>
          <a:xfrm>
            <a:off x="9073686" y="6263237"/>
            <a:ext cx="2743200" cy="365125"/>
          </a:xfrm>
        </p:spPr>
        <p:txBody>
          <a:bodyPr/>
          <a:lstStyle/>
          <a:p>
            <a:fld id="{D4960F7B-5716-4810-A91D-46252C2EC1F4}" type="slidenum">
              <a:rPr lang="en-US" smtClean="0"/>
              <a:t>18</a:t>
            </a:fld>
            <a:endParaRPr lang="en-US" dirty="0"/>
          </a:p>
        </p:txBody>
      </p:sp>
      <p:pic>
        <p:nvPicPr>
          <p:cNvPr id="4" name="Picture 3">
            <a:extLst>
              <a:ext uri="{FF2B5EF4-FFF2-40B4-BE49-F238E27FC236}">
                <a16:creationId xmlns:a16="http://schemas.microsoft.com/office/drawing/2014/main" id="{A5207DA1-CDC8-3540-9962-617945B914F1}"/>
              </a:ext>
            </a:extLst>
          </p:cNvPr>
          <p:cNvPicPr>
            <a:picLocks noChangeAspect="1"/>
          </p:cNvPicPr>
          <p:nvPr/>
        </p:nvPicPr>
        <p:blipFill>
          <a:blip r:embed="rId10"/>
          <a:stretch>
            <a:fillRect/>
          </a:stretch>
        </p:blipFill>
        <p:spPr>
          <a:xfrm>
            <a:off x="4930951" y="1397386"/>
            <a:ext cx="741771" cy="778132"/>
          </a:xfrm>
          <a:prstGeom prst="rect">
            <a:avLst/>
          </a:prstGeom>
        </p:spPr>
      </p:pic>
      <p:sp>
        <p:nvSpPr>
          <p:cNvPr id="7" name="TextBox 6">
            <a:extLst>
              <a:ext uri="{FF2B5EF4-FFF2-40B4-BE49-F238E27FC236}">
                <a16:creationId xmlns:a16="http://schemas.microsoft.com/office/drawing/2014/main" id="{A596F7B2-A534-7D49-897B-8A62D06FC110}"/>
              </a:ext>
            </a:extLst>
          </p:cNvPr>
          <p:cNvSpPr txBox="1"/>
          <p:nvPr/>
        </p:nvSpPr>
        <p:spPr>
          <a:xfrm>
            <a:off x="3023308" y="1554242"/>
            <a:ext cx="1855251" cy="369332"/>
          </a:xfrm>
          <a:prstGeom prst="rect">
            <a:avLst/>
          </a:prstGeom>
          <a:noFill/>
        </p:spPr>
        <p:txBody>
          <a:bodyPr wrap="none" rtlCol="0">
            <a:spAutoFit/>
          </a:bodyPr>
          <a:lstStyle/>
          <a:p>
            <a:r>
              <a:rPr lang="en-US" dirty="0">
                <a:solidFill>
                  <a:srgbClr val="00B050"/>
                </a:solidFill>
              </a:rPr>
              <a:t>Rajesh Karandikar</a:t>
            </a:r>
          </a:p>
        </p:txBody>
      </p:sp>
      <p:sp>
        <p:nvSpPr>
          <p:cNvPr id="25" name="TextBox 24">
            <a:extLst>
              <a:ext uri="{FF2B5EF4-FFF2-40B4-BE49-F238E27FC236}">
                <a16:creationId xmlns:a16="http://schemas.microsoft.com/office/drawing/2014/main" id="{A0E9A5B5-F831-4A49-A464-F410F4E19EF3}"/>
              </a:ext>
            </a:extLst>
          </p:cNvPr>
          <p:cNvSpPr txBox="1"/>
          <p:nvPr/>
        </p:nvSpPr>
        <p:spPr>
          <a:xfrm>
            <a:off x="6519277" y="1593415"/>
            <a:ext cx="1770036" cy="369332"/>
          </a:xfrm>
          <a:prstGeom prst="rect">
            <a:avLst/>
          </a:prstGeom>
          <a:noFill/>
        </p:spPr>
        <p:txBody>
          <a:bodyPr wrap="none" rtlCol="0">
            <a:spAutoFit/>
          </a:bodyPr>
          <a:lstStyle/>
          <a:p>
            <a:r>
              <a:rPr lang="en-US" dirty="0">
                <a:solidFill>
                  <a:srgbClr val="00B050"/>
                </a:solidFill>
              </a:rPr>
              <a:t>Alok Sambuddha</a:t>
            </a:r>
          </a:p>
        </p:txBody>
      </p:sp>
      <p:sp>
        <p:nvSpPr>
          <p:cNvPr id="26" name="TextBox 25">
            <a:extLst>
              <a:ext uri="{FF2B5EF4-FFF2-40B4-BE49-F238E27FC236}">
                <a16:creationId xmlns:a16="http://schemas.microsoft.com/office/drawing/2014/main" id="{41814C11-DC2B-F24B-9AB1-BFF573DAAAF7}"/>
              </a:ext>
            </a:extLst>
          </p:cNvPr>
          <p:cNvSpPr txBox="1"/>
          <p:nvPr/>
        </p:nvSpPr>
        <p:spPr>
          <a:xfrm>
            <a:off x="5183527" y="1040923"/>
            <a:ext cx="1184491" cy="369332"/>
          </a:xfrm>
          <a:prstGeom prst="rect">
            <a:avLst/>
          </a:prstGeom>
          <a:noFill/>
        </p:spPr>
        <p:txBody>
          <a:bodyPr wrap="none" rtlCol="0">
            <a:spAutoFit/>
          </a:bodyPr>
          <a:lstStyle/>
          <a:p>
            <a:pPr algn="ctr"/>
            <a:r>
              <a:rPr lang="en-US" b="1" u="sng" dirty="0">
                <a:solidFill>
                  <a:srgbClr val="00B050"/>
                </a:solidFill>
              </a:rPr>
              <a:t>Promoters</a:t>
            </a:r>
          </a:p>
        </p:txBody>
      </p:sp>
      <p:sp>
        <p:nvSpPr>
          <p:cNvPr id="27" name="TextBox 26">
            <a:extLst>
              <a:ext uri="{FF2B5EF4-FFF2-40B4-BE49-F238E27FC236}">
                <a16:creationId xmlns:a16="http://schemas.microsoft.com/office/drawing/2014/main" id="{CCA263DC-017C-2B45-9ABA-F1D2EEA903C2}"/>
              </a:ext>
            </a:extLst>
          </p:cNvPr>
          <p:cNvSpPr txBox="1"/>
          <p:nvPr/>
        </p:nvSpPr>
        <p:spPr>
          <a:xfrm>
            <a:off x="4846064" y="2394128"/>
            <a:ext cx="1902252" cy="369332"/>
          </a:xfrm>
          <a:prstGeom prst="rect">
            <a:avLst/>
          </a:prstGeom>
          <a:noFill/>
        </p:spPr>
        <p:txBody>
          <a:bodyPr wrap="none" rtlCol="0">
            <a:spAutoFit/>
          </a:bodyPr>
          <a:lstStyle/>
          <a:p>
            <a:pPr algn="ctr"/>
            <a:r>
              <a:rPr lang="en-US" b="1" u="sng" dirty="0">
                <a:solidFill>
                  <a:schemeClr val="accent5">
                    <a:lumMod val="75000"/>
                  </a:schemeClr>
                </a:solidFill>
              </a:rPr>
              <a:t>Board Of Advisors</a:t>
            </a:r>
          </a:p>
        </p:txBody>
      </p:sp>
      <p:sp>
        <p:nvSpPr>
          <p:cNvPr id="32" name="TextBox 31">
            <a:extLst>
              <a:ext uri="{FF2B5EF4-FFF2-40B4-BE49-F238E27FC236}">
                <a16:creationId xmlns:a16="http://schemas.microsoft.com/office/drawing/2014/main" id="{A17CDE15-2D09-9348-BD3D-EEE62C5B29C0}"/>
              </a:ext>
            </a:extLst>
          </p:cNvPr>
          <p:cNvSpPr txBox="1"/>
          <p:nvPr/>
        </p:nvSpPr>
        <p:spPr>
          <a:xfrm>
            <a:off x="1899423" y="2926435"/>
            <a:ext cx="8184614"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Rahul Renavikar </a:t>
            </a:r>
            <a:r>
              <a:rPr lang="en-US" sz="1400" dirty="0">
                <a:solidFill>
                  <a:schemeClr val="accent5">
                    <a:lumMod val="75000"/>
                  </a:schemeClr>
                </a:solidFill>
              </a:rPr>
              <a:t>:Managing Director, Acuris Advisors (GST &amp; Government Policies) – Ex. Big 4 &amp; Tata Motors</a:t>
            </a:r>
          </a:p>
        </p:txBody>
      </p:sp>
      <p:sp>
        <p:nvSpPr>
          <p:cNvPr id="34" name="TextBox 33">
            <a:extLst>
              <a:ext uri="{FF2B5EF4-FFF2-40B4-BE49-F238E27FC236}">
                <a16:creationId xmlns:a16="http://schemas.microsoft.com/office/drawing/2014/main" id="{66B4B3A7-BB87-8B4B-91C2-16D512B368A1}"/>
              </a:ext>
            </a:extLst>
          </p:cNvPr>
          <p:cNvSpPr txBox="1"/>
          <p:nvPr/>
        </p:nvSpPr>
        <p:spPr>
          <a:xfrm>
            <a:off x="1908104" y="3744579"/>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Shrikant Chatur </a:t>
            </a:r>
            <a:r>
              <a:rPr lang="en-US" sz="1400" dirty="0">
                <a:solidFill>
                  <a:schemeClr val="accent5">
                    <a:lumMod val="75000"/>
                  </a:schemeClr>
                </a:solidFill>
              </a:rPr>
              <a:t>: Governance Consultant (ex. VP Commercial - Cummins)</a:t>
            </a:r>
          </a:p>
        </p:txBody>
      </p:sp>
      <p:sp>
        <p:nvSpPr>
          <p:cNvPr id="36" name="TextBox 35">
            <a:extLst>
              <a:ext uri="{FF2B5EF4-FFF2-40B4-BE49-F238E27FC236}">
                <a16:creationId xmlns:a16="http://schemas.microsoft.com/office/drawing/2014/main" id="{3EC5F6BC-885E-9D42-B323-D40A80821886}"/>
              </a:ext>
            </a:extLst>
          </p:cNvPr>
          <p:cNvSpPr txBox="1"/>
          <p:nvPr/>
        </p:nvSpPr>
        <p:spPr>
          <a:xfrm>
            <a:off x="1896953" y="3327064"/>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Chetan Oswal </a:t>
            </a:r>
            <a:r>
              <a:rPr lang="en-US" sz="1400" dirty="0">
                <a:solidFill>
                  <a:schemeClr val="accent5">
                    <a:lumMod val="75000"/>
                  </a:schemeClr>
                </a:solidFill>
              </a:rPr>
              <a:t>: Accounts &amp; Legal Counsel</a:t>
            </a:r>
          </a:p>
        </p:txBody>
      </p:sp>
      <p:pic>
        <p:nvPicPr>
          <p:cNvPr id="37" name="Picture 36">
            <a:extLst>
              <a:ext uri="{FF2B5EF4-FFF2-40B4-BE49-F238E27FC236}">
                <a16:creationId xmlns:a16="http://schemas.microsoft.com/office/drawing/2014/main" id="{DC9D6D5C-2E10-7345-A123-D17903D08428}"/>
              </a:ext>
            </a:extLst>
          </p:cNvPr>
          <p:cNvPicPr>
            <a:picLocks noChangeAspect="1"/>
          </p:cNvPicPr>
          <p:nvPr/>
        </p:nvPicPr>
        <p:blipFill>
          <a:blip r:embed="rId10"/>
          <a:stretch>
            <a:fillRect/>
          </a:stretch>
        </p:blipFill>
        <p:spPr>
          <a:xfrm>
            <a:off x="5725114" y="1406222"/>
            <a:ext cx="741771" cy="778132"/>
          </a:xfrm>
          <a:prstGeom prst="rect">
            <a:avLst/>
          </a:prstGeom>
        </p:spPr>
      </p:pic>
      <p:sp>
        <p:nvSpPr>
          <p:cNvPr id="46" name="TextBox 45">
            <a:extLst>
              <a:ext uri="{FF2B5EF4-FFF2-40B4-BE49-F238E27FC236}">
                <a16:creationId xmlns:a16="http://schemas.microsoft.com/office/drawing/2014/main" id="{AE6F4AC7-C5AB-F845-AC27-90E50233B06F}"/>
              </a:ext>
            </a:extLst>
          </p:cNvPr>
          <p:cNvSpPr txBox="1"/>
          <p:nvPr/>
        </p:nvSpPr>
        <p:spPr>
          <a:xfrm>
            <a:off x="1922610" y="5090746"/>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Yogesh Katre </a:t>
            </a:r>
            <a:r>
              <a:rPr lang="en-US" sz="1400" dirty="0">
                <a:solidFill>
                  <a:schemeClr val="accent5">
                    <a:lumMod val="75000"/>
                  </a:schemeClr>
                </a:solidFill>
              </a:rPr>
              <a:t>: Sales Head, Loantap</a:t>
            </a:r>
          </a:p>
        </p:txBody>
      </p:sp>
      <p:sp>
        <p:nvSpPr>
          <p:cNvPr id="53" name="TextBox 52">
            <a:extLst>
              <a:ext uri="{FF2B5EF4-FFF2-40B4-BE49-F238E27FC236}">
                <a16:creationId xmlns:a16="http://schemas.microsoft.com/office/drawing/2014/main" id="{BCC88476-CC34-8344-A1BF-89BE55D2BFCB}"/>
              </a:ext>
            </a:extLst>
          </p:cNvPr>
          <p:cNvSpPr txBox="1"/>
          <p:nvPr/>
        </p:nvSpPr>
        <p:spPr>
          <a:xfrm>
            <a:off x="1925068" y="4211808"/>
            <a:ext cx="7496334"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Sanjay Phadke </a:t>
            </a:r>
            <a:r>
              <a:rPr lang="en-US" sz="1400" dirty="0">
                <a:solidFill>
                  <a:schemeClr val="accent5">
                    <a:lumMod val="75000"/>
                  </a:schemeClr>
                </a:solidFill>
              </a:rPr>
              <a:t>: Fintech Specialist, Ex. EVP Edelweiss &amp; Vayana Network, JP Morgan, HSBC</a:t>
            </a:r>
          </a:p>
        </p:txBody>
      </p:sp>
      <p:sp>
        <p:nvSpPr>
          <p:cNvPr id="55" name="TextBox 54">
            <a:extLst>
              <a:ext uri="{FF2B5EF4-FFF2-40B4-BE49-F238E27FC236}">
                <a16:creationId xmlns:a16="http://schemas.microsoft.com/office/drawing/2014/main" id="{568F2FBB-6F7A-A64B-8D10-821B91686B0D}"/>
              </a:ext>
            </a:extLst>
          </p:cNvPr>
          <p:cNvSpPr txBox="1"/>
          <p:nvPr/>
        </p:nvSpPr>
        <p:spPr>
          <a:xfrm>
            <a:off x="1923357" y="4657143"/>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Rakesh Malhotra </a:t>
            </a:r>
            <a:r>
              <a:rPr lang="en-US" sz="1400" dirty="0">
                <a:solidFill>
                  <a:schemeClr val="accent5">
                    <a:lumMod val="75000"/>
                  </a:schemeClr>
                </a:solidFill>
              </a:rPr>
              <a:t>: Media Curator, Ex. Media Head - Sakal</a:t>
            </a:r>
          </a:p>
        </p:txBody>
      </p:sp>
      <p:pic>
        <p:nvPicPr>
          <p:cNvPr id="56" name="Picture 55">
            <a:extLst>
              <a:ext uri="{FF2B5EF4-FFF2-40B4-BE49-F238E27FC236}">
                <a16:creationId xmlns:a16="http://schemas.microsoft.com/office/drawing/2014/main" id="{42908488-50FF-C44F-ACB3-34DF2CB5B27E}"/>
              </a:ext>
            </a:extLst>
          </p:cNvPr>
          <p:cNvPicPr>
            <a:picLocks noChangeAspect="1"/>
          </p:cNvPicPr>
          <p:nvPr/>
        </p:nvPicPr>
        <p:blipFill>
          <a:blip r:embed="rId11"/>
          <a:stretch>
            <a:fillRect/>
          </a:stretch>
        </p:blipFill>
        <p:spPr>
          <a:xfrm>
            <a:off x="1530100" y="2861886"/>
            <a:ext cx="288226" cy="386345"/>
          </a:xfrm>
          <a:prstGeom prst="rect">
            <a:avLst/>
          </a:prstGeom>
        </p:spPr>
      </p:pic>
      <p:pic>
        <p:nvPicPr>
          <p:cNvPr id="57" name="Picture 56">
            <a:extLst>
              <a:ext uri="{FF2B5EF4-FFF2-40B4-BE49-F238E27FC236}">
                <a16:creationId xmlns:a16="http://schemas.microsoft.com/office/drawing/2014/main" id="{721F539C-6F15-0C4B-9FDD-B3670064A81B}"/>
              </a:ext>
            </a:extLst>
          </p:cNvPr>
          <p:cNvPicPr>
            <a:picLocks noChangeAspect="1"/>
          </p:cNvPicPr>
          <p:nvPr/>
        </p:nvPicPr>
        <p:blipFill>
          <a:blip r:embed="rId11"/>
          <a:stretch>
            <a:fillRect/>
          </a:stretch>
        </p:blipFill>
        <p:spPr>
          <a:xfrm>
            <a:off x="1530100" y="3274608"/>
            <a:ext cx="288226" cy="386345"/>
          </a:xfrm>
          <a:prstGeom prst="rect">
            <a:avLst/>
          </a:prstGeom>
        </p:spPr>
      </p:pic>
      <p:pic>
        <p:nvPicPr>
          <p:cNvPr id="58" name="Picture 57">
            <a:extLst>
              <a:ext uri="{FF2B5EF4-FFF2-40B4-BE49-F238E27FC236}">
                <a16:creationId xmlns:a16="http://schemas.microsoft.com/office/drawing/2014/main" id="{8D0DBCED-6FAF-944B-A815-441DD609742D}"/>
              </a:ext>
            </a:extLst>
          </p:cNvPr>
          <p:cNvPicPr>
            <a:picLocks noChangeAspect="1"/>
          </p:cNvPicPr>
          <p:nvPr/>
        </p:nvPicPr>
        <p:blipFill>
          <a:blip r:embed="rId11"/>
          <a:stretch>
            <a:fillRect/>
          </a:stretch>
        </p:blipFill>
        <p:spPr>
          <a:xfrm>
            <a:off x="1528390" y="3736105"/>
            <a:ext cx="288226" cy="386345"/>
          </a:xfrm>
          <a:prstGeom prst="rect">
            <a:avLst/>
          </a:prstGeom>
        </p:spPr>
      </p:pic>
      <p:pic>
        <p:nvPicPr>
          <p:cNvPr id="59" name="Picture 58">
            <a:extLst>
              <a:ext uri="{FF2B5EF4-FFF2-40B4-BE49-F238E27FC236}">
                <a16:creationId xmlns:a16="http://schemas.microsoft.com/office/drawing/2014/main" id="{73BFB20D-0674-804F-AD7F-EF6AD5D029B2}"/>
              </a:ext>
            </a:extLst>
          </p:cNvPr>
          <p:cNvPicPr>
            <a:picLocks noChangeAspect="1"/>
          </p:cNvPicPr>
          <p:nvPr/>
        </p:nvPicPr>
        <p:blipFill>
          <a:blip r:embed="rId11"/>
          <a:stretch>
            <a:fillRect/>
          </a:stretch>
        </p:blipFill>
        <p:spPr>
          <a:xfrm>
            <a:off x="1530100" y="4210431"/>
            <a:ext cx="288226" cy="386345"/>
          </a:xfrm>
          <a:prstGeom prst="rect">
            <a:avLst/>
          </a:prstGeom>
        </p:spPr>
      </p:pic>
      <p:pic>
        <p:nvPicPr>
          <p:cNvPr id="60" name="Picture 59">
            <a:extLst>
              <a:ext uri="{FF2B5EF4-FFF2-40B4-BE49-F238E27FC236}">
                <a16:creationId xmlns:a16="http://schemas.microsoft.com/office/drawing/2014/main" id="{E19406CA-5836-5A49-86C6-A62FABF7713B}"/>
              </a:ext>
            </a:extLst>
          </p:cNvPr>
          <p:cNvPicPr>
            <a:picLocks noChangeAspect="1"/>
          </p:cNvPicPr>
          <p:nvPr/>
        </p:nvPicPr>
        <p:blipFill>
          <a:blip r:embed="rId11"/>
          <a:stretch>
            <a:fillRect/>
          </a:stretch>
        </p:blipFill>
        <p:spPr>
          <a:xfrm>
            <a:off x="1528390" y="4619681"/>
            <a:ext cx="288226" cy="386345"/>
          </a:xfrm>
          <a:prstGeom prst="rect">
            <a:avLst/>
          </a:prstGeom>
        </p:spPr>
      </p:pic>
      <p:pic>
        <p:nvPicPr>
          <p:cNvPr id="61" name="Picture 60">
            <a:extLst>
              <a:ext uri="{FF2B5EF4-FFF2-40B4-BE49-F238E27FC236}">
                <a16:creationId xmlns:a16="http://schemas.microsoft.com/office/drawing/2014/main" id="{AE85A34B-24B4-9A4C-855D-4A2CCDF7F43C}"/>
              </a:ext>
            </a:extLst>
          </p:cNvPr>
          <p:cNvPicPr>
            <a:picLocks noChangeAspect="1"/>
          </p:cNvPicPr>
          <p:nvPr/>
        </p:nvPicPr>
        <p:blipFill>
          <a:blip r:embed="rId11"/>
          <a:stretch>
            <a:fillRect/>
          </a:stretch>
        </p:blipFill>
        <p:spPr>
          <a:xfrm>
            <a:off x="1535827" y="5050856"/>
            <a:ext cx="288226" cy="386345"/>
          </a:xfrm>
          <a:prstGeom prst="rect">
            <a:avLst/>
          </a:prstGeom>
        </p:spPr>
      </p:pic>
      <p:sp>
        <p:nvSpPr>
          <p:cNvPr id="62" name="TextBox 61">
            <a:extLst>
              <a:ext uri="{FF2B5EF4-FFF2-40B4-BE49-F238E27FC236}">
                <a16:creationId xmlns:a16="http://schemas.microsoft.com/office/drawing/2014/main" id="{FFAAE66E-29A6-954E-9CA3-2D1C0D805F4A}"/>
              </a:ext>
            </a:extLst>
          </p:cNvPr>
          <p:cNvSpPr txBox="1"/>
          <p:nvPr/>
        </p:nvSpPr>
        <p:spPr>
          <a:xfrm>
            <a:off x="1914064" y="5471743"/>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Harun Rashid Khan </a:t>
            </a:r>
            <a:r>
              <a:rPr lang="en-US" sz="1400" dirty="0">
                <a:solidFill>
                  <a:schemeClr val="accent5">
                    <a:lumMod val="75000"/>
                  </a:schemeClr>
                </a:solidFill>
              </a:rPr>
              <a:t>: Regulatory Advisor, Ex. Deputy Governor RBI</a:t>
            </a:r>
          </a:p>
        </p:txBody>
      </p:sp>
      <p:pic>
        <p:nvPicPr>
          <p:cNvPr id="63" name="Picture 62">
            <a:extLst>
              <a:ext uri="{FF2B5EF4-FFF2-40B4-BE49-F238E27FC236}">
                <a16:creationId xmlns:a16="http://schemas.microsoft.com/office/drawing/2014/main" id="{0E0AE973-3EDC-CE4D-923A-9451A0F59F47}"/>
              </a:ext>
            </a:extLst>
          </p:cNvPr>
          <p:cNvPicPr>
            <a:picLocks noChangeAspect="1"/>
          </p:cNvPicPr>
          <p:nvPr/>
        </p:nvPicPr>
        <p:blipFill>
          <a:blip r:embed="rId11"/>
          <a:stretch>
            <a:fillRect/>
          </a:stretch>
        </p:blipFill>
        <p:spPr>
          <a:xfrm>
            <a:off x="1543262" y="5459730"/>
            <a:ext cx="288226" cy="386345"/>
          </a:xfrm>
          <a:prstGeom prst="rect">
            <a:avLst/>
          </a:prstGeom>
        </p:spPr>
      </p:pic>
      <p:sp>
        <p:nvSpPr>
          <p:cNvPr id="64" name="TextBox 63">
            <a:extLst>
              <a:ext uri="{FF2B5EF4-FFF2-40B4-BE49-F238E27FC236}">
                <a16:creationId xmlns:a16="http://schemas.microsoft.com/office/drawing/2014/main" id="{5D1BDFB8-B875-914D-8C5F-FFEC60EAB0C0}"/>
              </a:ext>
            </a:extLst>
          </p:cNvPr>
          <p:cNvSpPr txBox="1"/>
          <p:nvPr/>
        </p:nvSpPr>
        <p:spPr>
          <a:xfrm>
            <a:off x="1923724" y="5852741"/>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Vinay Baijal </a:t>
            </a:r>
            <a:r>
              <a:rPr lang="en-US" sz="1400" dirty="0">
                <a:solidFill>
                  <a:schemeClr val="accent5">
                    <a:lumMod val="75000"/>
                  </a:schemeClr>
                </a:solidFill>
              </a:rPr>
              <a:t>: Regulatory Advisor, Ex. CGM Banking, RBI</a:t>
            </a:r>
          </a:p>
        </p:txBody>
      </p:sp>
      <p:pic>
        <p:nvPicPr>
          <p:cNvPr id="65" name="Picture 64">
            <a:extLst>
              <a:ext uri="{FF2B5EF4-FFF2-40B4-BE49-F238E27FC236}">
                <a16:creationId xmlns:a16="http://schemas.microsoft.com/office/drawing/2014/main" id="{44D2F114-9602-FC49-9E42-CE070F2A697F}"/>
              </a:ext>
            </a:extLst>
          </p:cNvPr>
          <p:cNvPicPr>
            <a:picLocks noChangeAspect="1"/>
          </p:cNvPicPr>
          <p:nvPr/>
        </p:nvPicPr>
        <p:blipFill>
          <a:blip r:embed="rId11"/>
          <a:stretch>
            <a:fillRect/>
          </a:stretch>
        </p:blipFill>
        <p:spPr>
          <a:xfrm>
            <a:off x="1528395" y="5812851"/>
            <a:ext cx="288226" cy="386345"/>
          </a:xfrm>
          <a:prstGeom prst="rect">
            <a:avLst/>
          </a:prstGeom>
        </p:spPr>
      </p:pic>
    </p:spTree>
    <p:extLst>
      <p:ext uri="{BB962C8B-B14F-4D97-AF65-F5344CB8AC3E}">
        <p14:creationId xmlns:p14="http://schemas.microsoft.com/office/powerpoint/2010/main" val="1934561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2"/>
          <a:stretch>
            <a:fillRect/>
          </a:stretch>
        </p:blipFill>
        <p:spPr>
          <a:xfrm>
            <a:off x="261258" y="246743"/>
            <a:ext cx="856343" cy="791469"/>
          </a:xfrm>
          <a:prstGeom prst="rect">
            <a:avLst/>
          </a:prstGeom>
        </p:spPr>
      </p:pic>
      <p:pic>
        <p:nvPicPr>
          <p:cNvPr id="11" name="Picture 10"/>
          <p:cNvPicPr>
            <a:picLocks noChangeAspect="1"/>
          </p:cNvPicPr>
          <p:nvPr/>
        </p:nvPicPr>
        <p:blipFill>
          <a:blip r:embed="rId3"/>
          <a:stretch>
            <a:fillRect/>
          </a:stretch>
        </p:blipFill>
        <p:spPr>
          <a:xfrm>
            <a:off x="261258" y="1071676"/>
            <a:ext cx="841375" cy="762116"/>
          </a:xfrm>
          <a:prstGeom prst="rect">
            <a:avLst/>
          </a:prstGeom>
        </p:spPr>
      </p:pic>
      <p:pic>
        <p:nvPicPr>
          <p:cNvPr id="12" name="Picture 11"/>
          <p:cNvPicPr>
            <a:picLocks noChangeAspect="1"/>
          </p:cNvPicPr>
          <p:nvPr/>
        </p:nvPicPr>
        <p:blipFill>
          <a:blip r:embed="rId4"/>
          <a:stretch>
            <a:fillRect/>
          </a:stretch>
        </p:blipFill>
        <p:spPr>
          <a:xfrm>
            <a:off x="261258" y="1863347"/>
            <a:ext cx="827542" cy="737012"/>
          </a:xfrm>
          <a:prstGeom prst="rect">
            <a:avLst/>
          </a:prstGeom>
        </p:spPr>
      </p:pic>
      <p:pic>
        <p:nvPicPr>
          <p:cNvPr id="13" name="Picture 12"/>
          <p:cNvPicPr>
            <a:picLocks noChangeAspect="1"/>
          </p:cNvPicPr>
          <p:nvPr/>
        </p:nvPicPr>
        <p:blipFill>
          <a:blip r:embed="rId5"/>
          <a:stretch>
            <a:fillRect/>
          </a:stretch>
        </p:blipFill>
        <p:spPr>
          <a:xfrm>
            <a:off x="324531" y="2544923"/>
            <a:ext cx="764042" cy="758297"/>
          </a:xfrm>
          <a:prstGeom prst="rect">
            <a:avLst/>
          </a:prstGeom>
        </p:spPr>
      </p:pic>
      <p:pic>
        <p:nvPicPr>
          <p:cNvPr id="14" name="Picture 13"/>
          <p:cNvPicPr>
            <a:picLocks noChangeAspect="1"/>
          </p:cNvPicPr>
          <p:nvPr/>
        </p:nvPicPr>
        <p:blipFill>
          <a:blip r:embed="rId6"/>
          <a:stretch>
            <a:fillRect/>
          </a:stretch>
        </p:blipFill>
        <p:spPr>
          <a:xfrm>
            <a:off x="271335" y="3298262"/>
            <a:ext cx="778132" cy="799736"/>
          </a:xfrm>
          <a:prstGeom prst="rect">
            <a:avLst/>
          </a:prstGeom>
        </p:spPr>
      </p:pic>
      <p:pic>
        <p:nvPicPr>
          <p:cNvPr id="15" name="Picture 14"/>
          <p:cNvPicPr>
            <a:picLocks noChangeAspect="1"/>
          </p:cNvPicPr>
          <p:nvPr/>
        </p:nvPicPr>
        <p:blipFill>
          <a:blip r:embed="rId7"/>
          <a:stretch>
            <a:fillRect/>
          </a:stretch>
        </p:blipFill>
        <p:spPr>
          <a:xfrm>
            <a:off x="271335" y="4070762"/>
            <a:ext cx="832757" cy="936852"/>
          </a:xfrm>
          <a:prstGeom prst="rect">
            <a:avLst/>
          </a:prstGeom>
        </p:spPr>
      </p:pic>
      <p:pic>
        <p:nvPicPr>
          <p:cNvPr id="18" name="Picture 17"/>
          <p:cNvPicPr>
            <a:picLocks noChangeAspect="1"/>
          </p:cNvPicPr>
          <p:nvPr/>
        </p:nvPicPr>
        <p:blipFill>
          <a:blip r:embed="rId8"/>
          <a:stretch>
            <a:fillRect/>
          </a:stretch>
        </p:blipFill>
        <p:spPr>
          <a:xfrm>
            <a:off x="257630" y="4933765"/>
            <a:ext cx="721506" cy="758825"/>
          </a:xfrm>
          <a:prstGeom prst="rect">
            <a:avLst/>
          </a:prstGeom>
        </p:spPr>
      </p:pic>
      <p:pic>
        <p:nvPicPr>
          <p:cNvPr id="19" name="Picture 18"/>
          <p:cNvPicPr>
            <a:picLocks noChangeAspect="1"/>
          </p:cNvPicPr>
          <p:nvPr/>
        </p:nvPicPr>
        <p:blipFill>
          <a:blip r:embed="rId9"/>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622889" y="368959"/>
            <a:ext cx="4502140"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Question &amp; Answers</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pic>
        <p:nvPicPr>
          <p:cNvPr id="22" name="Picture 2" descr="https://lh6.googleusercontent.com/dU39hudp5xW59pQ-YihItXjKqrI28tV3G3u-9QiXcMOY1zn_EyLjziKmft1QiwXiaX7NhymbjfZV3rx_wiNrGzhvvgk08xOMHzpfLPootlGFbTJX7vwBc2GS12qF7uRmiUPSAiT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63494" y="1318510"/>
            <a:ext cx="7506791" cy="413800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11"/>
          <a:stretch>
            <a:fillRect/>
          </a:stretch>
        </p:blipFill>
        <p:spPr>
          <a:xfrm>
            <a:off x="1241530" y="5673297"/>
            <a:ext cx="2181225" cy="781050"/>
          </a:xfrm>
          <a:prstGeom prst="rect">
            <a:avLst/>
          </a:prstGeom>
        </p:spPr>
      </p:pic>
      <p:pic>
        <p:nvPicPr>
          <p:cNvPr id="24" name="Picture 23"/>
          <p:cNvPicPr>
            <a:picLocks noChangeAspect="1"/>
          </p:cNvPicPr>
          <p:nvPr/>
        </p:nvPicPr>
        <p:blipFill>
          <a:blip r:embed="rId12"/>
          <a:stretch>
            <a:fillRect/>
          </a:stretch>
        </p:blipFill>
        <p:spPr>
          <a:xfrm>
            <a:off x="3292126" y="5673297"/>
            <a:ext cx="2133600" cy="809625"/>
          </a:xfrm>
          <a:prstGeom prst="rect">
            <a:avLst/>
          </a:prstGeom>
        </p:spPr>
      </p:pic>
      <p:pic>
        <p:nvPicPr>
          <p:cNvPr id="25" name="Picture 24"/>
          <p:cNvPicPr>
            <a:picLocks noChangeAspect="1"/>
          </p:cNvPicPr>
          <p:nvPr/>
        </p:nvPicPr>
        <p:blipFill>
          <a:blip r:embed="rId13"/>
          <a:stretch>
            <a:fillRect/>
          </a:stretch>
        </p:blipFill>
        <p:spPr>
          <a:xfrm>
            <a:off x="5473351" y="5644722"/>
            <a:ext cx="2114550" cy="809625"/>
          </a:xfrm>
          <a:prstGeom prst="rect">
            <a:avLst/>
          </a:prstGeom>
        </p:spPr>
      </p:pic>
      <p:pic>
        <p:nvPicPr>
          <p:cNvPr id="26" name="Picture 25"/>
          <p:cNvPicPr>
            <a:picLocks noChangeAspect="1"/>
          </p:cNvPicPr>
          <p:nvPr/>
        </p:nvPicPr>
        <p:blipFill>
          <a:blip r:embed="rId14"/>
          <a:stretch>
            <a:fillRect/>
          </a:stretch>
        </p:blipFill>
        <p:spPr>
          <a:xfrm>
            <a:off x="7587901" y="5635197"/>
            <a:ext cx="1920894" cy="819150"/>
          </a:xfrm>
          <a:prstGeom prst="rect">
            <a:avLst/>
          </a:prstGeom>
        </p:spPr>
      </p:pic>
      <p:pic>
        <p:nvPicPr>
          <p:cNvPr id="27" name="Picture 26"/>
          <p:cNvPicPr>
            <a:picLocks noChangeAspect="1"/>
          </p:cNvPicPr>
          <p:nvPr/>
        </p:nvPicPr>
        <p:blipFill>
          <a:blip r:embed="rId15"/>
          <a:stretch>
            <a:fillRect/>
          </a:stretch>
        </p:blipFill>
        <p:spPr>
          <a:xfrm>
            <a:off x="9511394" y="5644722"/>
            <a:ext cx="2333625" cy="828675"/>
          </a:xfrm>
          <a:prstGeom prst="rect">
            <a:avLst/>
          </a:prstGeom>
        </p:spPr>
      </p:pic>
      <p:sp>
        <p:nvSpPr>
          <p:cNvPr id="2" name="Footer Placeholder 1"/>
          <p:cNvSpPr>
            <a:spLocks noGrp="1"/>
          </p:cNvSpPr>
          <p:nvPr>
            <p:ph type="ftr" sz="quarter" idx="11"/>
          </p:nvPr>
        </p:nvSpPr>
        <p:spPr/>
        <p:txBody>
          <a:bodyPr/>
          <a:lstStyle/>
          <a:p>
            <a:r>
              <a:rPr lang="en-US"/>
              <a:t>Confidential and Proprietary. Copyright (c) by TrueVibez 2020</a:t>
            </a:r>
            <a:endParaRPr lang="en-US" dirty="0"/>
          </a:p>
        </p:txBody>
      </p:sp>
      <p:sp>
        <p:nvSpPr>
          <p:cNvPr id="3" name="Slide Number Placeholder 2"/>
          <p:cNvSpPr>
            <a:spLocks noGrp="1"/>
          </p:cNvSpPr>
          <p:nvPr>
            <p:ph type="sldNum" sz="quarter" idx="12"/>
          </p:nvPr>
        </p:nvSpPr>
        <p:spPr/>
        <p:txBody>
          <a:bodyPr/>
          <a:lstStyle/>
          <a:p>
            <a:fld id="{D4960F7B-5716-4810-A91D-46252C2EC1F4}" type="slidenum">
              <a:rPr lang="en-US" smtClean="0"/>
              <a:t>19</a:t>
            </a:fld>
            <a:endParaRPr lang="en-US" dirty="0"/>
          </a:p>
        </p:txBody>
      </p:sp>
    </p:spTree>
    <p:extLst>
      <p:ext uri="{BB962C8B-B14F-4D97-AF65-F5344CB8AC3E}">
        <p14:creationId xmlns:p14="http://schemas.microsoft.com/office/powerpoint/2010/main" val="3352763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622889" y="368959"/>
            <a:ext cx="7964024" cy="523220"/>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Truevibez : Mission, Vision &amp; Values</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51" name="Rounded Rectangle 50"/>
          <p:cNvSpPr/>
          <p:nvPr/>
        </p:nvSpPr>
        <p:spPr>
          <a:xfrm>
            <a:off x="1284068" y="1100253"/>
            <a:ext cx="10545981" cy="52855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31788" lvl="3" indent="-285750" defTabSz="969963" eaLnBrk="0" hangingPunct="0">
              <a:spcBef>
                <a:spcPts val="1000"/>
              </a:spcBef>
              <a:spcAft>
                <a:spcPts val="600"/>
              </a:spcAft>
              <a:buSzPct val="125000"/>
              <a:buFont typeface="Wingdings" panose="05000000000000000000" pitchFamily="2" charset="2"/>
              <a:buChar char="v"/>
              <a:defRPr/>
            </a:pPr>
            <a:r>
              <a:rPr lang="en-US" sz="2800" b="1" dirty="0">
                <a:solidFill>
                  <a:srgbClr val="002060"/>
                </a:solidFill>
              </a:rPr>
              <a:t>Mission:</a:t>
            </a:r>
          </a:p>
          <a:p>
            <a:pPr marL="46038" lvl="3" algn="just" defTabSz="969963" eaLnBrk="0" hangingPunct="0">
              <a:spcBef>
                <a:spcPts val="1000"/>
              </a:spcBef>
              <a:spcAft>
                <a:spcPts val="600"/>
              </a:spcAft>
              <a:buSzPct val="125000"/>
              <a:defRPr/>
            </a:pPr>
            <a:r>
              <a:rPr lang="en-US" sz="1900" dirty="0">
                <a:solidFill>
                  <a:srgbClr val="002060"/>
                </a:solidFill>
              </a:rPr>
              <a:t>To create a global service provider of hospitality industry, realizing pioneering advancements in established services and accomplish mutual growth for both our partners &amp; customers</a:t>
            </a:r>
          </a:p>
          <a:p>
            <a:pPr marL="331788" lvl="3" indent="-285750" defTabSz="969963" eaLnBrk="0" hangingPunct="0">
              <a:spcBef>
                <a:spcPts val="1000"/>
              </a:spcBef>
              <a:spcAft>
                <a:spcPts val="600"/>
              </a:spcAft>
              <a:buSzPct val="125000"/>
              <a:buFont typeface="Wingdings" panose="05000000000000000000" pitchFamily="2" charset="2"/>
              <a:buChar char="v"/>
              <a:defRPr/>
            </a:pPr>
            <a:r>
              <a:rPr lang="en-US" sz="2800" b="1" dirty="0">
                <a:solidFill>
                  <a:srgbClr val="002060"/>
                </a:solidFill>
              </a:rPr>
              <a:t>Vision:</a:t>
            </a:r>
          </a:p>
          <a:p>
            <a:pPr marL="46038" lvl="3" algn="just" defTabSz="969963" eaLnBrk="0" hangingPunct="0">
              <a:spcBef>
                <a:spcPts val="1000"/>
              </a:spcBef>
              <a:spcAft>
                <a:spcPts val="600"/>
              </a:spcAft>
              <a:buSzPct val="125000"/>
              <a:defRPr/>
            </a:pPr>
            <a:r>
              <a:rPr lang="en-US" sz="1900" dirty="0">
                <a:solidFill>
                  <a:srgbClr val="002060"/>
                </a:solidFill>
              </a:rPr>
              <a:t>Truevibez is dedicated to provide modern &amp; innovative solutions to our hospitality partners, via introduction of technology evolution in their offerings and creating avenues of inspiring new business horizons.</a:t>
            </a:r>
          </a:p>
          <a:p>
            <a:pPr marL="331788" lvl="3" indent="-285750" defTabSz="969963" eaLnBrk="0" hangingPunct="0">
              <a:spcBef>
                <a:spcPts val="1000"/>
              </a:spcBef>
              <a:spcAft>
                <a:spcPts val="600"/>
              </a:spcAft>
              <a:buSzPct val="125000"/>
              <a:buFont typeface="Wingdings" panose="05000000000000000000" pitchFamily="2" charset="2"/>
              <a:buChar char="v"/>
              <a:defRPr/>
            </a:pPr>
            <a:r>
              <a:rPr lang="en-US" sz="2800" b="1" dirty="0">
                <a:solidFill>
                  <a:srgbClr val="002060"/>
                </a:solidFill>
              </a:rPr>
              <a:t>Values:</a:t>
            </a:r>
          </a:p>
          <a:p>
            <a:pPr marL="388938" lvl="3" indent="-342900" algn="just" defTabSz="969963" eaLnBrk="0" hangingPunct="0">
              <a:spcBef>
                <a:spcPts val="1000"/>
              </a:spcBef>
              <a:spcAft>
                <a:spcPts val="600"/>
              </a:spcAft>
              <a:buSzPct val="125000"/>
              <a:buFont typeface="Wingdings" panose="05000000000000000000" pitchFamily="2" charset="2"/>
              <a:buChar char="Ø"/>
              <a:defRPr/>
            </a:pPr>
            <a:r>
              <a:rPr lang="en-US" sz="1900" b="1" dirty="0">
                <a:solidFill>
                  <a:srgbClr val="002060"/>
                </a:solidFill>
              </a:rPr>
              <a:t>Innovation through Leadership </a:t>
            </a:r>
            <a:r>
              <a:rPr lang="en-US" sz="1900" dirty="0">
                <a:solidFill>
                  <a:srgbClr val="002060"/>
                </a:solidFill>
              </a:rPr>
              <a:t>: To become vanguard of hospitality experience enrichment</a:t>
            </a:r>
          </a:p>
          <a:p>
            <a:pPr marL="388938" lvl="3" indent="-342900" algn="just" defTabSz="969963" eaLnBrk="0" hangingPunct="0">
              <a:spcBef>
                <a:spcPts val="1000"/>
              </a:spcBef>
              <a:spcAft>
                <a:spcPts val="600"/>
              </a:spcAft>
              <a:buSzPct val="125000"/>
              <a:buFont typeface="Wingdings" panose="05000000000000000000" pitchFamily="2" charset="2"/>
              <a:buChar char="Ø"/>
              <a:defRPr/>
            </a:pPr>
            <a:r>
              <a:rPr lang="en-US" sz="1900" b="1" dirty="0">
                <a:solidFill>
                  <a:srgbClr val="002060"/>
                </a:solidFill>
              </a:rPr>
              <a:t>Modernization &amp; Elegance </a:t>
            </a:r>
            <a:r>
              <a:rPr lang="en-US" sz="1900" dirty="0">
                <a:solidFill>
                  <a:srgbClr val="002060"/>
                </a:solidFill>
              </a:rPr>
              <a:t>: To develop ultramodern hospitality business solutions</a:t>
            </a:r>
          </a:p>
          <a:p>
            <a:pPr marL="388938" lvl="3" indent="-342900" algn="just" defTabSz="969963" eaLnBrk="0" hangingPunct="0">
              <a:spcBef>
                <a:spcPts val="1000"/>
              </a:spcBef>
              <a:spcAft>
                <a:spcPts val="600"/>
              </a:spcAft>
              <a:buSzPct val="125000"/>
              <a:buFont typeface="Wingdings" panose="05000000000000000000" pitchFamily="2" charset="2"/>
              <a:buChar char="Ø"/>
              <a:defRPr/>
            </a:pPr>
            <a:r>
              <a:rPr lang="en-US" sz="1900" b="1" dirty="0">
                <a:solidFill>
                  <a:srgbClr val="002060"/>
                </a:solidFill>
              </a:rPr>
              <a:t>Focus &amp; Evolution </a:t>
            </a:r>
            <a:r>
              <a:rPr lang="en-US" sz="1900" dirty="0">
                <a:solidFill>
                  <a:srgbClr val="002060"/>
                </a:solidFill>
              </a:rPr>
              <a:t>: Relentlessly strive to improve business value through performance</a:t>
            </a:r>
          </a:p>
        </p:txBody>
      </p:sp>
      <p:sp>
        <p:nvSpPr>
          <p:cNvPr id="22" name="Footer Placeholder 1"/>
          <p:cNvSpPr>
            <a:spLocks noGrp="1"/>
          </p:cNvSpPr>
          <p:nvPr>
            <p:ph type="ftr" sz="quarter" idx="11"/>
          </p:nvPr>
        </p:nvSpPr>
        <p:spPr>
          <a:xfrm>
            <a:off x="4278440" y="6356350"/>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p:txBody>
          <a:bodyPr/>
          <a:lstStyle/>
          <a:p>
            <a:fld id="{D4960F7B-5716-4810-A91D-46252C2EC1F4}" type="slidenum">
              <a:rPr lang="en-US" smtClean="0"/>
              <a:t>2</a:t>
            </a:fld>
            <a:endParaRPr lang="en-US" dirty="0"/>
          </a:p>
        </p:txBody>
      </p:sp>
    </p:spTree>
    <p:extLst>
      <p:ext uri="{BB962C8B-B14F-4D97-AF65-F5344CB8AC3E}">
        <p14:creationId xmlns:p14="http://schemas.microsoft.com/office/powerpoint/2010/main" val="413398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270559" y="357746"/>
            <a:ext cx="7964024" cy="523220"/>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Founder : Rajesh Karandikar</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2" name="Footer Placeholder 1"/>
          <p:cNvSpPr>
            <a:spLocks noGrp="1"/>
          </p:cNvSpPr>
          <p:nvPr>
            <p:ph type="ftr" sz="quarter" idx="11"/>
          </p:nvPr>
        </p:nvSpPr>
        <p:spPr>
          <a:xfrm>
            <a:off x="4278440" y="6356350"/>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p:txBody>
          <a:bodyPr/>
          <a:lstStyle/>
          <a:p>
            <a:fld id="{D4960F7B-5716-4810-A91D-46252C2EC1F4}" type="slidenum">
              <a:rPr lang="en-US" smtClean="0"/>
              <a:t>3</a:t>
            </a:fld>
            <a:endParaRPr lang="en-US" dirty="0"/>
          </a:p>
        </p:txBody>
      </p:sp>
      <p:sp>
        <p:nvSpPr>
          <p:cNvPr id="23" name="TextBox 22">
            <a:extLst>
              <a:ext uri="{FF2B5EF4-FFF2-40B4-BE49-F238E27FC236}">
                <a16:creationId xmlns:a16="http://schemas.microsoft.com/office/drawing/2014/main" id="{B605AD52-05E2-B741-952C-CB9FE1EE606A}"/>
              </a:ext>
            </a:extLst>
          </p:cNvPr>
          <p:cNvSpPr txBox="1"/>
          <p:nvPr/>
        </p:nvSpPr>
        <p:spPr>
          <a:xfrm>
            <a:off x="1216960" y="1038212"/>
            <a:ext cx="10781918" cy="5386090"/>
          </a:xfrm>
          <a:prstGeom prst="rect">
            <a:avLst/>
          </a:prstGeom>
          <a:noFill/>
        </p:spPr>
        <p:txBody>
          <a:bodyPr wrap="square">
            <a:spAutoFit/>
          </a:bodyPr>
          <a:lstStyle/>
          <a:p>
            <a:r>
              <a:rPr lang="en-IN" sz="1800" dirty="0">
                <a:solidFill>
                  <a:srgbClr val="002060"/>
                </a:solidFill>
                <a:effectLst/>
                <a:ea typeface="Calibri" panose="020F0502020204030204" pitchFamily="34" charset="0"/>
                <a:cs typeface="Times New Roman" panose="02020603050405020304" pitchFamily="18" charset="0"/>
              </a:rPr>
              <a:t>Rajesh Karandikar is owner of Hotel 24K chain of restaurants in Maharashtra (MH) &amp; Director of Truevibez Pvt. Ltd.</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 </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Rajesh is a government media partner as an empanelled member of DGIPR &amp; has executed a range of promotional and awareness campaigns such as:</a:t>
            </a:r>
            <a:endParaRPr lang="en-IN" sz="2000" dirty="0">
              <a:solidFill>
                <a:srgbClr val="002060"/>
              </a:solidFill>
              <a:effectLst/>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en-IN" sz="1800" dirty="0">
                <a:solidFill>
                  <a:srgbClr val="002060"/>
                </a:solidFill>
                <a:effectLst/>
                <a:ea typeface="Calibri" panose="020F0502020204030204" pitchFamily="34" charset="0"/>
                <a:cs typeface="Times New Roman" panose="02020603050405020304" pitchFamily="18" charset="0"/>
              </a:rPr>
              <a:t>Edutainment program for Primary &amp; Secondary school in collaboration up with Discovery channel</a:t>
            </a:r>
            <a:endParaRPr lang="en-IN" sz="2000" dirty="0">
              <a:solidFill>
                <a:srgbClr val="002060"/>
              </a:solidFill>
              <a:effectLst/>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en-IN" sz="1800" dirty="0">
                <a:solidFill>
                  <a:srgbClr val="002060"/>
                </a:solidFill>
                <a:effectLst/>
                <a:ea typeface="Calibri" panose="020F0502020204030204" pitchFamily="34" charset="0"/>
                <a:cs typeface="Times New Roman" panose="02020603050405020304" pitchFamily="18" charset="0"/>
              </a:rPr>
              <a:t>Cloud seeding program across MH in 2018 under Ministry of Earth Sciences</a:t>
            </a:r>
          </a:p>
          <a:p>
            <a:pPr marL="342900" lvl="0" indent="-342900">
              <a:buFont typeface="Calibri" panose="020F0502020204030204" pitchFamily="34" charset="0"/>
              <a:buChar char="-"/>
            </a:pPr>
            <a:r>
              <a:rPr lang="en-IN" sz="1800" dirty="0">
                <a:solidFill>
                  <a:srgbClr val="002060"/>
                </a:solidFill>
                <a:effectLst/>
                <a:ea typeface="Calibri" panose="020F0502020204030204" pitchFamily="34" charset="0"/>
                <a:cs typeface="Times New Roman" panose="02020603050405020304" pitchFamily="18" charset="0"/>
              </a:rPr>
              <a:t>Executed disaster management week with NDRF for government offices &amp; schools, in 463 tehsils </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 </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Rajesh </a:t>
            </a:r>
            <a:r>
              <a:rPr lang="en-IN" dirty="0">
                <a:solidFill>
                  <a:srgbClr val="002060"/>
                </a:solidFill>
                <a:ea typeface="Calibri" panose="020F0502020204030204" pitchFamily="34" charset="0"/>
                <a:cs typeface="Times New Roman" panose="02020603050405020304" pitchFamily="18" charset="0"/>
              </a:rPr>
              <a:t>holds </a:t>
            </a:r>
            <a:r>
              <a:rPr lang="en-IN" sz="1800" dirty="0">
                <a:solidFill>
                  <a:srgbClr val="002060"/>
                </a:solidFill>
                <a:effectLst/>
                <a:ea typeface="Calibri" panose="020F0502020204030204" pitchFamily="34" charset="0"/>
                <a:cs typeface="Times New Roman" panose="02020603050405020304" pitchFamily="18" charset="0"/>
              </a:rPr>
              <a:t>MBA in Marketing stream &amp; after spending time at several corporate positions in Delhi, Mumbai &amp; Pune, he applied his entrepreneurial skills in hospitality industry and started the Hotel 24K chain of restaurants, originating in Kolhapur, Maharashtra.</a:t>
            </a:r>
          </a:p>
          <a:p>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The implementation was an instant success, something which he has now replicated in Pune at premium locations as Balewadi High Street &amp; Viman Nagar IT City. With 3 active restaurants now, Rajesh is also enrolled as an honorary member of Craft Brewers Association of India, successfully running a Craft Brewery in Pune.</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 </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To extend his expertise further in hospitality business, Rajesh has founded company Truevibez Pvt. Ltd., with Alok Sambuddha, that aims to explore and introduce innovative technology solutions in hospitality industry to take customer experience to completely new &amp; unexplored levels.</a:t>
            </a:r>
            <a:endParaRPr lang="en-IN" sz="2000" dirty="0">
              <a:solidFill>
                <a:srgbClr val="002060"/>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75715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270559" y="357746"/>
            <a:ext cx="7964024" cy="523220"/>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Founder : Alok Sambuddha</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2" name="Footer Placeholder 1"/>
          <p:cNvSpPr>
            <a:spLocks noGrp="1"/>
          </p:cNvSpPr>
          <p:nvPr>
            <p:ph type="ftr" sz="quarter" idx="11"/>
          </p:nvPr>
        </p:nvSpPr>
        <p:spPr>
          <a:xfrm>
            <a:off x="4278440" y="6356350"/>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p:txBody>
          <a:bodyPr/>
          <a:lstStyle/>
          <a:p>
            <a:fld id="{D4960F7B-5716-4810-A91D-46252C2EC1F4}" type="slidenum">
              <a:rPr lang="en-US" smtClean="0"/>
              <a:t>4</a:t>
            </a:fld>
            <a:endParaRPr lang="en-US" dirty="0"/>
          </a:p>
        </p:txBody>
      </p:sp>
      <p:sp>
        <p:nvSpPr>
          <p:cNvPr id="23" name="TextBox 22">
            <a:extLst>
              <a:ext uri="{FF2B5EF4-FFF2-40B4-BE49-F238E27FC236}">
                <a16:creationId xmlns:a16="http://schemas.microsoft.com/office/drawing/2014/main" id="{B605AD52-05E2-B741-952C-CB9FE1EE606A}"/>
              </a:ext>
            </a:extLst>
          </p:cNvPr>
          <p:cNvSpPr txBox="1"/>
          <p:nvPr/>
        </p:nvSpPr>
        <p:spPr>
          <a:xfrm>
            <a:off x="1216960" y="1038212"/>
            <a:ext cx="10781918" cy="5355312"/>
          </a:xfrm>
          <a:prstGeom prst="rect">
            <a:avLst/>
          </a:prstGeom>
          <a:noFill/>
        </p:spPr>
        <p:txBody>
          <a:bodyPr wrap="square">
            <a:spAutoFit/>
          </a:bodyPr>
          <a:lstStyle/>
          <a:p>
            <a:r>
              <a:rPr lang="en-IN" dirty="0">
                <a:solidFill>
                  <a:srgbClr val="002060"/>
                </a:solidFill>
                <a:cs typeface="Times New Roman" panose="02020603050405020304" pitchFamily="18" charset="0"/>
              </a:rPr>
              <a:t>Alok Sambuddha is Engineering Director in American Express, United Kingdom &amp; </a:t>
            </a:r>
            <a:r>
              <a:rPr lang="en-IN" dirty="0">
                <a:solidFill>
                  <a:srgbClr val="002060"/>
                </a:solidFill>
                <a:ea typeface="Calibri" panose="020F0502020204030204" pitchFamily="34" charset="0"/>
                <a:cs typeface="Times New Roman" panose="02020603050405020304" pitchFamily="18" charset="0"/>
              </a:rPr>
              <a:t>Director of Truevibez Pvt. Ltd.</a:t>
            </a:r>
            <a:endParaRPr lang="en-IN" dirty="0">
              <a:solidFill>
                <a:srgbClr val="002060"/>
              </a:solidFill>
              <a:cs typeface="Times New Roman" panose="02020603050405020304" pitchFamily="18" charset="0"/>
            </a:endParaRPr>
          </a:p>
          <a:p>
            <a:r>
              <a:rPr lang="en-IN" dirty="0">
                <a:solidFill>
                  <a:srgbClr val="002060"/>
                </a:solidFill>
                <a:cs typeface="Times New Roman" panose="02020603050405020304" pitchFamily="18" charset="0"/>
              </a:rPr>
              <a:t> </a:t>
            </a:r>
          </a:p>
          <a:p>
            <a:r>
              <a:rPr lang="en-IN" dirty="0">
                <a:solidFill>
                  <a:srgbClr val="002060"/>
                </a:solidFill>
                <a:cs typeface="Times New Roman" panose="02020603050405020304" pitchFamily="18" charset="0"/>
              </a:rPr>
              <a:t>Alok is a Mechanical Engineer from Pune University with broad experience in IT industry, working with prominent MNCs as Cisco, Infosys, Atos and now American Express. </a:t>
            </a:r>
          </a:p>
          <a:p>
            <a:endParaRPr lang="en-IN" dirty="0">
              <a:solidFill>
                <a:srgbClr val="002060"/>
              </a:solidFill>
              <a:cs typeface="Times New Roman" panose="02020603050405020304" pitchFamily="18" charset="0"/>
            </a:endParaRPr>
          </a:p>
          <a:p>
            <a:r>
              <a:rPr lang="en-IN" dirty="0">
                <a:solidFill>
                  <a:srgbClr val="002060"/>
                </a:solidFill>
                <a:cs typeface="Times New Roman" panose="02020603050405020304" pitchFamily="18" charset="0"/>
              </a:rPr>
              <a:t>Alok’s specializes in merchant acquisition domain and developing technical platforms to support end to end merchant lifecycle services such as affiliation, enablement, submissions, payments, reconciliation, compliance, MIS, AML, Risk, Finance &amp; Accounting.</a:t>
            </a:r>
          </a:p>
          <a:p>
            <a:r>
              <a:rPr lang="en-IN" dirty="0">
                <a:solidFill>
                  <a:srgbClr val="002060"/>
                </a:solidFill>
                <a:cs typeface="Times New Roman" panose="02020603050405020304" pitchFamily="18" charset="0"/>
              </a:rPr>
              <a:t> </a:t>
            </a:r>
          </a:p>
          <a:p>
            <a:r>
              <a:rPr lang="en-IN" dirty="0">
                <a:solidFill>
                  <a:srgbClr val="002060"/>
                </a:solidFill>
                <a:cs typeface="Times New Roman" panose="02020603050405020304" pitchFamily="18" charset="0"/>
              </a:rPr>
              <a:t>He also leads solution development framework across technologies like Mainframes, Java, Dot Net, supported via both Agile &amp; Waterfall delivery models. He provides corporate and architectural consultation to business &amp; technology teams to develop flexible solution frameworks &amp; heads the implementation committee.</a:t>
            </a:r>
          </a:p>
          <a:p>
            <a:endParaRPr lang="en-IN" dirty="0">
              <a:solidFill>
                <a:srgbClr val="002060"/>
              </a:solidFill>
              <a:cs typeface="Times New Roman" panose="02020603050405020304" pitchFamily="18" charset="0"/>
            </a:endParaRPr>
          </a:p>
          <a:p>
            <a:r>
              <a:rPr lang="en-IN" dirty="0">
                <a:solidFill>
                  <a:srgbClr val="002060"/>
                </a:solidFill>
                <a:cs typeface="Times New Roman" panose="02020603050405020304" pitchFamily="18" charset="0"/>
              </a:rPr>
              <a:t>Alok’s primary geography of operation is Europe (EMEA) and has spent most of his career in Brighton, UK, at the European technology head office of American Express.</a:t>
            </a:r>
          </a:p>
          <a:p>
            <a:endParaRPr lang="en-IN" dirty="0">
              <a:solidFill>
                <a:srgbClr val="002060"/>
              </a:solidFill>
              <a:cs typeface="Times New Roman" panose="02020603050405020304" pitchFamily="18" charset="0"/>
            </a:endParaRPr>
          </a:p>
          <a:p>
            <a:r>
              <a:rPr lang="en-IN" dirty="0">
                <a:solidFill>
                  <a:srgbClr val="002060"/>
                </a:solidFill>
                <a:cs typeface="Times New Roman" panose="02020603050405020304" pitchFamily="18" charset="0"/>
              </a:rPr>
              <a:t>Alok has critical presence in merchant management landscape and aims to extend his experience through technical evolution of traditional hospitality business and modernize the F&amp;B service offering for digital citizens in partnership with Rajesh Karandikar.</a:t>
            </a:r>
          </a:p>
        </p:txBody>
      </p:sp>
    </p:spTree>
    <p:extLst>
      <p:ext uri="{BB962C8B-B14F-4D97-AF65-F5344CB8AC3E}">
        <p14:creationId xmlns:p14="http://schemas.microsoft.com/office/powerpoint/2010/main" val="2208308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393858" y="397259"/>
            <a:ext cx="10423028" cy="507831"/>
          </a:xfrm>
          <a:prstGeom prst="rect">
            <a:avLst/>
          </a:prstGeom>
          <a:noFill/>
        </p:spPr>
        <p:txBody>
          <a:bodyPr wrap="square" rtlCol="0">
            <a:spAutoFit/>
          </a:bodyPr>
          <a:lstStyle/>
          <a:p>
            <a:r>
              <a:rPr lang="en-US" sz="2700" b="1" dirty="0">
                <a:solidFill>
                  <a:srgbClr val="00B050"/>
                </a:solidFill>
                <a:latin typeface="Arial Black" panose="020B0A04020102020204" pitchFamily="34" charset="0"/>
              </a:rPr>
              <a:t>DNPL – An Opportunity under Truevibez Umbrella</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78440" y="6356350"/>
            <a:ext cx="4114800" cy="365125"/>
          </a:xfrm>
        </p:spPr>
        <p:txBody>
          <a:bodyPr/>
          <a:lstStyle/>
          <a:p>
            <a:r>
              <a:rPr lang="en-US"/>
              <a:t>Confidential and Proprietary. Copyright (c) by TrueVibez 2020</a:t>
            </a:r>
            <a:endParaRPr lang="en-US" dirty="0"/>
          </a:p>
        </p:txBody>
      </p:sp>
      <p:sp>
        <p:nvSpPr>
          <p:cNvPr id="2" name="Slide Number Placeholder 1"/>
          <p:cNvSpPr>
            <a:spLocks noGrp="1"/>
          </p:cNvSpPr>
          <p:nvPr>
            <p:ph type="sldNum" sz="quarter" idx="12"/>
          </p:nvPr>
        </p:nvSpPr>
        <p:spPr/>
        <p:txBody>
          <a:bodyPr/>
          <a:lstStyle/>
          <a:p>
            <a:fld id="{D4960F7B-5716-4810-A91D-46252C2EC1F4}" type="slidenum">
              <a:rPr lang="en-US" smtClean="0"/>
              <a:t>5</a:t>
            </a:fld>
            <a:endParaRPr lang="en-US" dirty="0"/>
          </a:p>
        </p:txBody>
      </p:sp>
      <p:sp>
        <p:nvSpPr>
          <p:cNvPr id="22" name="TextBox 21">
            <a:extLst>
              <a:ext uri="{FF2B5EF4-FFF2-40B4-BE49-F238E27FC236}">
                <a16:creationId xmlns:a16="http://schemas.microsoft.com/office/drawing/2014/main" id="{9C177A82-6E67-A44D-81D5-0574879673BF}"/>
              </a:ext>
            </a:extLst>
          </p:cNvPr>
          <p:cNvSpPr txBox="1"/>
          <p:nvPr/>
        </p:nvSpPr>
        <p:spPr>
          <a:xfrm>
            <a:off x="1273169" y="1074007"/>
            <a:ext cx="8154569" cy="677108"/>
          </a:xfrm>
          <a:prstGeom prst="rect">
            <a:avLst/>
          </a:prstGeom>
          <a:noFill/>
        </p:spPr>
        <p:txBody>
          <a:bodyPr wrap="square" rtlCol="0">
            <a:spAutoFit/>
          </a:bodyPr>
          <a:lstStyle/>
          <a:p>
            <a:pPr algn="just"/>
            <a:r>
              <a:rPr lang="en-US" sz="1900" dirty="0">
                <a:solidFill>
                  <a:srgbClr val="002060"/>
                </a:solidFill>
              </a:rPr>
              <a:t>WAIU Dine Now, Pay Later is premium service offered to our finest customers &amp; business partners, to mutually benefit through means of microfinancing services.</a:t>
            </a:r>
          </a:p>
        </p:txBody>
      </p:sp>
      <p:sp>
        <p:nvSpPr>
          <p:cNvPr id="23" name="TextBox 22">
            <a:extLst>
              <a:ext uri="{FF2B5EF4-FFF2-40B4-BE49-F238E27FC236}">
                <a16:creationId xmlns:a16="http://schemas.microsoft.com/office/drawing/2014/main" id="{4AC15984-3360-144B-ADBE-AA14FC5D45C5}"/>
              </a:ext>
            </a:extLst>
          </p:cNvPr>
          <p:cNvSpPr txBox="1"/>
          <p:nvPr/>
        </p:nvSpPr>
        <p:spPr>
          <a:xfrm>
            <a:off x="3349824" y="2072664"/>
            <a:ext cx="8154569" cy="1554272"/>
          </a:xfrm>
          <a:prstGeom prst="rect">
            <a:avLst/>
          </a:prstGeom>
          <a:noFill/>
        </p:spPr>
        <p:txBody>
          <a:bodyPr wrap="square" rtlCol="0">
            <a:spAutoFit/>
          </a:bodyPr>
          <a:lstStyle/>
          <a:p>
            <a:pPr algn="just"/>
            <a:r>
              <a:rPr lang="en-US" sz="1900" dirty="0">
                <a:solidFill>
                  <a:srgbClr val="002060"/>
                </a:solidFill>
              </a:rPr>
              <a:t>For customer expecting an event to visit restaurant but without available liquid funding, WAIU will open up a line of credit in handshake with a lender (NBFC). The customer can request this restaurant-focused credit line and once approved, use it at any partner restaurant. Launching with 200 restaurants in Pune, we aim to expand to 10 key cities by EOY and have </a:t>
            </a:r>
            <a:r>
              <a:rPr lang="en-US" sz="1900" b="1" dirty="0">
                <a:solidFill>
                  <a:srgbClr val="002060"/>
                </a:solidFill>
              </a:rPr>
              <a:t>4000 restaurant partners by 2023</a:t>
            </a:r>
            <a:r>
              <a:rPr lang="en-US" sz="1900" dirty="0">
                <a:solidFill>
                  <a:srgbClr val="002060"/>
                </a:solidFill>
              </a:rPr>
              <a:t>.</a:t>
            </a:r>
          </a:p>
        </p:txBody>
      </p:sp>
      <p:sp>
        <p:nvSpPr>
          <p:cNvPr id="24" name="TextBox 23">
            <a:extLst>
              <a:ext uri="{FF2B5EF4-FFF2-40B4-BE49-F238E27FC236}">
                <a16:creationId xmlns:a16="http://schemas.microsoft.com/office/drawing/2014/main" id="{8B499B0D-A000-8E4A-B748-552B4ECA9029}"/>
              </a:ext>
            </a:extLst>
          </p:cNvPr>
          <p:cNvSpPr txBox="1"/>
          <p:nvPr/>
        </p:nvSpPr>
        <p:spPr>
          <a:xfrm>
            <a:off x="3190478" y="5319721"/>
            <a:ext cx="8626408" cy="969496"/>
          </a:xfrm>
          <a:prstGeom prst="rect">
            <a:avLst/>
          </a:prstGeom>
          <a:noFill/>
        </p:spPr>
        <p:txBody>
          <a:bodyPr wrap="square" rtlCol="0">
            <a:spAutoFit/>
          </a:bodyPr>
          <a:lstStyle/>
          <a:p>
            <a:pPr algn="just"/>
            <a:r>
              <a:rPr lang="en-US" sz="1900" dirty="0">
                <a:solidFill>
                  <a:srgbClr val="002060"/>
                </a:solidFill>
              </a:rPr>
              <a:t>With microfinance market anticipated to grow with CAGR of 40% through 2025, NBFC-MFIs will be its greatest beneficiaries. In F&amp;B segment, unbanked microlending has only reached 12-15% of the prospective market.</a:t>
            </a:r>
          </a:p>
        </p:txBody>
      </p:sp>
      <p:sp>
        <p:nvSpPr>
          <p:cNvPr id="25" name="TextBox 24">
            <a:extLst>
              <a:ext uri="{FF2B5EF4-FFF2-40B4-BE49-F238E27FC236}">
                <a16:creationId xmlns:a16="http://schemas.microsoft.com/office/drawing/2014/main" id="{54E1BE04-AE13-6946-87D6-8E2F5F49E99E}"/>
              </a:ext>
            </a:extLst>
          </p:cNvPr>
          <p:cNvSpPr txBox="1"/>
          <p:nvPr/>
        </p:nvSpPr>
        <p:spPr>
          <a:xfrm>
            <a:off x="1308350" y="4016482"/>
            <a:ext cx="8255996" cy="969496"/>
          </a:xfrm>
          <a:prstGeom prst="rect">
            <a:avLst/>
          </a:prstGeom>
          <a:noFill/>
        </p:spPr>
        <p:txBody>
          <a:bodyPr wrap="square" rtlCol="0">
            <a:spAutoFit/>
          </a:bodyPr>
          <a:lstStyle/>
          <a:p>
            <a:pPr algn="just"/>
            <a:r>
              <a:rPr lang="en-US" sz="1900" dirty="0">
                <a:solidFill>
                  <a:srgbClr val="002060"/>
                </a:solidFill>
              </a:rPr>
              <a:t>Restaurant staff currently face many challenges in requesting loans from banks and NBFCs however from recommendation of a partner merchants, a low-medium size credit pool will be made available to them with flexible repayment options.</a:t>
            </a:r>
          </a:p>
        </p:txBody>
      </p:sp>
      <p:pic>
        <p:nvPicPr>
          <p:cNvPr id="2054" name="Picture 6">
            <a:extLst>
              <a:ext uri="{FF2B5EF4-FFF2-40B4-BE49-F238E27FC236}">
                <a16:creationId xmlns:a16="http://schemas.microsoft.com/office/drawing/2014/main" id="{8D317688-EB4C-3446-8A9E-DC6C5FF48F3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27485" y="1074972"/>
            <a:ext cx="691346" cy="86332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bstract illustration of multicolor youth people. Vector logo design  template. Concept for social network, partnership, teamwork, creativity,  friendship, business cooperation, sport team. Stock Vector | Adobe Stock">
            <a:extLst>
              <a:ext uri="{FF2B5EF4-FFF2-40B4-BE49-F238E27FC236}">
                <a16:creationId xmlns:a16="http://schemas.microsoft.com/office/drawing/2014/main" id="{A4055DEC-7B69-D347-9637-CA80142698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22193" y="1968583"/>
            <a:ext cx="1436543" cy="143654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1,051 Growth Chart Business Illustrations &amp;amp; Clip Art - iStock">
            <a:extLst>
              <a:ext uri="{FF2B5EF4-FFF2-40B4-BE49-F238E27FC236}">
                <a16:creationId xmlns:a16="http://schemas.microsoft.com/office/drawing/2014/main" id="{1F5ED9DA-A230-4646-951D-A0954DFB09A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12276" y="5277953"/>
            <a:ext cx="1561746" cy="1061579"/>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6AD044D3-8FF6-3C47-887C-F26A50A8B6BB}"/>
              </a:ext>
            </a:extLst>
          </p:cNvPr>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8AB6019F-6C99-FC4A-9B2D-ABD363C378A0}"/>
              </a:ext>
            </a:extLst>
          </p:cNvPr>
          <p:cNvSpPr txBox="1"/>
          <p:nvPr/>
        </p:nvSpPr>
        <p:spPr>
          <a:xfrm>
            <a:off x="1305751" y="3717728"/>
            <a:ext cx="6097712" cy="369332"/>
          </a:xfrm>
          <a:prstGeom prst="rect">
            <a:avLst/>
          </a:prstGeom>
          <a:noFill/>
        </p:spPr>
        <p:txBody>
          <a:bodyPr wrap="square">
            <a:spAutoFit/>
          </a:bodyPr>
          <a:lstStyle/>
          <a:p>
            <a:r>
              <a:rPr lang="en-US" b="1" dirty="0">
                <a:solidFill>
                  <a:srgbClr val="7030A0"/>
                </a:solidFill>
              </a:rPr>
              <a:t>Merchant Staff Financial Lending</a:t>
            </a:r>
          </a:p>
        </p:txBody>
      </p:sp>
      <p:sp>
        <p:nvSpPr>
          <p:cNvPr id="29" name="TextBox 28">
            <a:extLst>
              <a:ext uri="{FF2B5EF4-FFF2-40B4-BE49-F238E27FC236}">
                <a16:creationId xmlns:a16="http://schemas.microsoft.com/office/drawing/2014/main" id="{736E8C92-48B6-1940-AF6A-AC8BECF9F775}"/>
              </a:ext>
            </a:extLst>
          </p:cNvPr>
          <p:cNvSpPr txBox="1"/>
          <p:nvPr/>
        </p:nvSpPr>
        <p:spPr>
          <a:xfrm>
            <a:off x="3334861" y="1823755"/>
            <a:ext cx="6097712" cy="369332"/>
          </a:xfrm>
          <a:prstGeom prst="rect">
            <a:avLst/>
          </a:prstGeom>
          <a:noFill/>
        </p:spPr>
        <p:txBody>
          <a:bodyPr wrap="square">
            <a:spAutoFit/>
          </a:bodyPr>
          <a:lstStyle/>
          <a:p>
            <a:r>
              <a:rPr lang="en-US" b="1" dirty="0">
                <a:solidFill>
                  <a:srgbClr val="7030A0"/>
                </a:solidFill>
              </a:rPr>
              <a:t>Dine Now, Pay Later</a:t>
            </a:r>
          </a:p>
        </p:txBody>
      </p:sp>
      <p:pic>
        <p:nvPicPr>
          <p:cNvPr id="5" name="Picture 4">
            <a:extLst>
              <a:ext uri="{FF2B5EF4-FFF2-40B4-BE49-F238E27FC236}">
                <a16:creationId xmlns:a16="http://schemas.microsoft.com/office/drawing/2014/main" id="{D0AAFEA4-EDF6-C740-9E5D-D01ABB994DD5}"/>
              </a:ext>
            </a:extLst>
          </p:cNvPr>
          <p:cNvPicPr>
            <a:picLocks noChangeAspect="1"/>
          </p:cNvPicPr>
          <p:nvPr/>
        </p:nvPicPr>
        <p:blipFill>
          <a:blip r:embed="rId14"/>
          <a:stretch>
            <a:fillRect/>
          </a:stretch>
        </p:blipFill>
        <p:spPr>
          <a:xfrm>
            <a:off x="10108272" y="3959606"/>
            <a:ext cx="980640" cy="969496"/>
          </a:xfrm>
          <a:prstGeom prst="rect">
            <a:avLst/>
          </a:prstGeom>
        </p:spPr>
      </p:pic>
    </p:spTree>
    <p:extLst>
      <p:ext uri="{BB962C8B-B14F-4D97-AF65-F5344CB8AC3E}">
        <p14:creationId xmlns:p14="http://schemas.microsoft.com/office/powerpoint/2010/main" val="3246123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7130694"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WAIU – High Level System Flow</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78440" y="6356350"/>
            <a:ext cx="4114800" cy="365125"/>
          </a:xfrm>
        </p:spPr>
        <p:txBody>
          <a:bodyPr/>
          <a:lstStyle/>
          <a:p>
            <a:r>
              <a:rPr lang="en-US"/>
              <a:t>Confidential and Proprietary. Copyright (c) by TrueVibez 2020</a:t>
            </a:r>
            <a:endParaRPr lang="en-US" dirty="0"/>
          </a:p>
        </p:txBody>
      </p:sp>
      <p:sp>
        <p:nvSpPr>
          <p:cNvPr id="2" name="Slide Number Placeholder 1"/>
          <p:cNvSpPr>
            <a:spLocks noGrp="1"/>
          </p:cNvSpPr>
          <p:nvPr>
            <p:ph type="sldNum" sz="quarter" idx="12"/>
          </p:nvPr>
        </p:nvSpPr>
        <p:spPr/>
        <p:txBody>
          <a:bodyPr/>
          <a:lstStyle/>
          <a:p>
            <a:fld id="{D4960F7B-5716-4810-A91D-46252C2EC1F4}" type="slidenum">
              <a:rPr lang="en-US" smtClean="0"/>
              <a:t>6</a:t>
            </a:fld>
            <a:endParaRPr lang="en-US" dirty="0"/>
          </a:p>
        </p:txBody>
      </p:sp>
      <p:pic>
        <p:nvPicPr>
          <p:cNvPr id="23" name="Picture 4">
            <a:extLst>
              <a:ext uri="{FF2B5EF4-FFF2-40B4-BE49-F238E27FC236}">
                <a16:creationId xmlns:a16="http://schemas.microsoft.com/office/drawing/2014/main" id="{3333CCD6-C5A3-D74D-A448-91892A26A20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39818" y="980814"/>
            <a:ext cx="8737600" cy="361692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CAE01FA3-1669-B549-AD0D-70D7A2D51064}"/>
              </a:ext>
            </a:extLst>
          </p:cNvPr>
          <p:cNvSpPr/>
          <p:nvPr/>
        </p:nvSpPr>
        <p:spPr>
          <a:xfrm>
            <a:off x="1622888" y="4735036"/>
            <a:ext cx="10077542" cy="1705749"/>
          </a:xfrm>
          <a:prstGeom prst="rect">
            <a:avLst/>
          </a:prstGeom>
          <a:solidFill>
            <a:schemeClr val="accent1">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Font typeface="Wingdings" pitchFamily="2" charset="2"/>
              <a:buChar char="v"/>
            </a:pPr>
            <a:r>
              <a:rPr lang="en-US" sz="1400" dirty="0">
                <a:solidFill>
                  <a:schemeClr val="tx1"/>
                </a:solidFill>
              </a:rPr>
              <a:t>WAIU pilot is planned in Kolhapur, Maharashtra in </a:t>
            </a:r>
            <a:r>
              <a:rPr lang="en-US" sz="1400" dirty="0">
                <a:solidFill>
                  <a:srgbClr val="00B050"/>
                </a:solidFill>
              </a:rPr>
              <a:t>April-2022</a:t>
            </a:r>
            <a:r>
              <a:rPr lang="en-US" sz="1400" dirty="0">
                <a:solidFill>
                  <a:schemeClr val="tx1"/>
                </a:solidFill>
              </a:rPr>
              <a:t>, with in initial partnerships with 50 top restaurants.</a:t>
            </a:r>
          </a:p>
          <a:p>
            <a:pPr marL="342900" indent="-342900">
              <a:buFont typeface="Wingdings" pitchFamily="2" charset="2"/>
              <a:buChar char="v"/>
            </a:pPr>
            <a:r>
              <a:rPr lang="en-US" sz="1400" dirty="0">
                <a:solidFill>
                  <a:schemeClr val="tx1"/>
                </a:solidFill>
              </a:rPr>
              <a:t>WAIU launch is planned in Pune, Maharashtra in </a:t>
            </a:r>
            <a:r>
              <a:rPr lang="en-US" sz="1400" dirty="0">
                <a:solidFill>
                  <a:srgbClr val="00B050"/>
                </a:solidFill>
              </a:rPr>
              <a:t>April-2022</a:t>
            </a:r>
            <a:r>
              <a:rPr lang="en-US" sz="1400" dirty="0">
                <a:solidFill>
                  <a:schemeClr val="tx1"/>
                </a:solidFill>
              </a:rPr>
              <a:t>, with in initial partnerships with 200 top restaurants.</a:t>
            </a:r>
          </a:p>
          <a:p>
            <a:pPr marL="342900" indent="-342900">
              <a:buFont typeface="Wingdings" pitchFamily="2" charset="2"/>
              <a:buChar char="v"/>
            </a:pPr>
            <a:r>
              <a:rPr lang="en-US" sz="1400" dirty="0">
                <a:solidFill>
                  <a:schemeClr val="tx1"/>
                </a:solidFill>
              </a:rPr>
              <a:t>By end of 2022, WAIU will be expanded in </a:t>
            </a:r>
            <a:r>
              <a:rPr lang="en-US" sz="1400" dirty="0">
                <a:solidFill>
                  <a:srgbClr val="00B050"/>
                </a:solidFill>
              </a:rPr>
              <a:t>10 key cities across India</a:t>
            </a:r>
            <a:r>
              <a:rPr lang="en-US" sz="1400" dirty="0">
                <a:solidFill>
                  <a:schemeClr val="tx1"/>
                </a:solidFill>
              </a:rPr>
              <a:t>, with a partner merchant base of 3000+</a:t>
            </a:r>
          </a:p>
          <a:p>
            <a:pPr marL="342900" indent="-342900">
              <a:buFont typeface="Wingdings" pitchFamily="2" charset="2"/>
              <a:buChar char="v"/>
            </a:pPr>
            <a:r>
              <a:rPr lang="en-US" sz="1400" dirty="0">
                <a:solidFill>
                  <a:schemeClr val="tx1"/>
                </a:solidFill>
              </a:rPr>
              <a:t>Each restaurant to have average of </a:t>
            </a:r>
            <a:r>
              <a:rPr lang="en-US" sz="1400" dirty="0">
                <a:solidFill>
                  <a:srgbClr val="00B050"/>
                </a:solidFill>
              </a:rPr>
              <a:t>5000+ customers per restaurant</a:t>
            </a:r>
            <a:r>
              <a:rPr lang="en-US" sz="1400" dirty="0">
                <a:solidFill>
                  <a:schemeClr val="tx1"/>
                </a:solidFill>
              </a:rPr>
              <a:t>, allowing a significant platform coverage</a:t>
            </a:r>
          </a:p>
          <a:p>
            <a:pPr marL="342900" indent="-342900">
              <a:buFont typeface="Wingdings" pitchFamily="2" charset="2"/>
              <a:buChar char="v"/>
            </a:pPr>
            <a:r>
              <a:rPr lang="en-US" sz="1400" dirty="0">
                <a:solidFill>
                  <a:schemeClr val="tx1"/>
                </a:solidFill>
              </a:rPr>
              <a:t>Platform development is complete with merchant signup &amp; brand positioning and collaterals in design</a:t>
            </a:r>
          </a:p>
          <a:p>
            <a:pPr marL="342900" indent="-342900">
              <a:buFont typeface="Wingdings" pitchFamily="2" charset="2"/>
              <a:buChar char="v"/>
            </a:pPr>
            <a:r>
              <a:rPr lang="en-US" sz="1400" dirty="0">
                <a:solidFill>
                  <a:schemeClr val="tx1"/>
                </a:solidFill>
              </a:rPr>
              <a:t>WAIU will start services in </a:t>
            </a:r>
            <a:r>
              <a:rPr lang="en-US" sz="1400" dirty="0">
                <a:solidFill>
                  <a:srgbClr val="00B050"/>
                </a:solidFill>
              </a:rPr>
              <a:t>Tier-2 cities in 2023</a:t>
            </a:r>
            <a:r>
              <a:rPr lang="en-US" sz="1400" dirty="0">
                <a:solidFill>
                  <a:schemeClr val="tx1"/>
                </a:solidFill>
              </a:rPr>
              <a:t>, to support its NBFC partners already operational there</a:t>
            </a:r>
          </a:p>
          <a:p>
            <a:pPr marL="342900" indent="-342900">
              <a:buFont typeface="Wingdings" pitchFamily="2" charset="2"/>
              <a:buChar char="v"/>
            </a:pPr>
            <a:r>
              <a:rPr lang="en-US" sz="1400" dirty="0">
                <a:solidFill>
                  <a:schemeClr val="tx1"/>
                </a:solidFill>
              </a:rPr>
              <a:t>Wider WAIU Phase-2 features, including merchant lending, will be launched in </a:t>
            </a:r>
            <a:r>
              <a:rPr lang="en-US" sz="1400" dirty="0">
                <a:solidFill>
                  <a:srgbClr val="00B050"/>
                </a:solidFill>
              </a:rPr>
              <a:t>Q3 2022.</a:t>
            </a:r>
          </a:p>
        </p:txBody>
      </p:sp>
    </p:spTree>
    <p:extLst>
      <p:ext uri="{BB962C8B-B14F-4D97-AF65-F5344CB8AC3E}">
        <p14:creationId xmlns:p14="http://schemas.microsoft.com/office/powerpoint/2010/main" val="1637194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9466024"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DNPL – High Level Transaction Process Flow</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78440" y="6356350"/>
            <a:ext cx="4114800" cy="365125"/>
          </a:xfrm>
        </p:spPr>
        <p:txBody>
          <a:bodyPr/>
          <a:lstStyle/>
          <a:p>
            <a:r>
              <a:rPr lang="en-US"/>
              <a:t>Confidential and Proprietary. Copyright (c) by TrueVibez 2020</a:t>
            </a:r>
            <a:endParaRPr lang="en-US" dirty="0"/>
          </a:p>
        </p:txBody>
      </p:sp>
      <p:sp>
        <p:nvSpPr>
          <p:cNvPr id="2" name="Slide Number Placeholder 1"/>
          <p:cNvSpPr>
            <a:spLocks noGrp="1"/>
          </p:cNvSpPr>
          <p:nvPr>
            <p:ph type="sldNum" sz="quarter" idx="12"/>
          </p:nvPr>
        </p:nvSpPr>
        <p:spPr/>
        <p:txBody>
          <a:bodyPr/>
          <a:lstStyle/>
          <a:p>
            <a:fld id="{D4960F7B-5716-4810-A91D-46252C2EC1F4}" type="slidenum">
              <a:rPr lang="en-US" smtClean="0"/>
              <a:t>7</a:t>
            </a:fld>
            <a:endParaRPr lang="en-US" dirty="0"/>
          </a:p>
        </p:txBody>
      </p:sp>
      <p:sp>
        <p:nvSpPr>
          <p:cNvPr id="22" name="TextBox 21">
            <a:extLst>
              <a:ext uri="{FF2B5EF4-FFF2-40B4-BE49-F238E27FC236}">
                <a16:creationId xmlns:a16="http://schemas.microsoft.com/office/drawing/2014/main" id="{19233848-C5C9-804E-B684-72FE643DF027}"/>
              </a:ext>
            </a:extLst>
          </p:cNvPr>
          <p:cNvSpPr txBox="1"/>
          <p:nvPr/>
        </p:nvSpPr>
        <p:spPr>
          <a:xfrm>
            <a:off x="5542155" y="1097176"/>
            <a:ext cx="6325314" cy="5262979"/>
          </a:xfrm>
          <a:prstGeom prst="rect">
            <a:avLst/>
          </a:prstGeom>
          <a:noFill/>
        </p:spPr>
        <p:txBody>
          <a:bodyPr wrap="square">
            <a:spAutoFit/>
          </a:bodyPr>
          <a:lstStyle/>
          <a:p>
            <a:r>
              <a:rPr lang="en-IN" sz="1400" b="0" i="0" dirty="0">
                <a:solidFill>
                  <a:srgbClr val="000000"/>
                </a:solidFill>
                <a:effectLst/>
                <a:latin typeface="Helvetica" pitchFamily="2" charset="0"/>
              </a:rPr>
              <a:t>1. Customer walks into a restaurant &amp; applies for the wallet credit through WAIU App</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2. WAIU receives customer application &amp; send it to the lender for underwriting &amp; respond with approval or rejection</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3. Customer app wallet is credited with approved funds &amp; signs NACH mandate</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4. Customer utilises the wallet credit at the restaurant e.g., </a:t>
            </a:r>
            <a:r>
              <a:rPr lang="en-IN" sz="1400" b="0" i="0" dirty="0">
                <a:solidFill>
                  <a:srgbClr val="000000"/>
                </a:solidFill>
                <a:effectLst/>
                <a:highlight>
                  <a:srgbClr val="00FFFF"/>
                </a:highlight>
                <a:latin typeface="Helvetica" pitchFamily="2" charset="0"/>
              </a:rPr>
              <a:t>Rs 5000</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5. Lender pays the merchant (less the operational charges) based on merchant's billing cycle e.g., </a:t>
            </a:r>
            <a:r>
              <a:rPr lang="en-IN" sz="1400" b="0" i="0" dirty="0">
                <a:solidFill>
                  <a:srgbClr val="000000"/>
                </a:solidFill>
                <a:effectLst/>
                <a:highlight>
                  <a:srgbClr val="00FFFF"/>
                </a:highlight>
                <a:latin typeface="Helvetica" pitchFamily="2" charset="0"/>
              </a:rPr>
              <a:t>Rs 4000</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6. Lender pay the commission to WAIU e.g., </a:t>
            </a:r>
            <a:r>
              <a:rPr lang="en-IN" sz="1400" b="0" i="0" dirty="0">
                <a:solidFill>
                  <a:srgbClr val="000000"/>
                </a:solidFill>
                <a:effectLst/>
                <a:highlight>
                  <a:srgbClr val="00FFFF"/>
                </a:highlight>
                <a:latin typeface="Helvetica" pitchFamily="2" charset="0"/>
              </a:rPr>
              <a:t>Rs 800 </a:t>
            </a:r>
            <a:r>
              <a:rPr lang="en-IN" sz="1400" b="0" i="0" dirty="0">
                <a:solidFill>
                  <a:srgbClr val="000000"/>
                </a:solidFill>
                <a:effectLst/>
                <a:latin typeface="Helvetica" pitchFamily="2" charset="0"/>
              </a:rPr>
              <a:t>based on payment reconciliation, on agreed frequency</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7. Customer pays lender later based on agreed T&amp;C, </a:t>
            </a:r>
          </a:p>
          <a:p>
            <a:r>
              <a:rPr lang="en-IN" sz="1400" b="0" i="0" dirty="0">
                <a:solidFill>
                  <a:srgbClr val="000000"/>
                </a:solidFill>
                <a:effectLst/>
                <a:latin typeface="Helvetica" pitchFamily="2" charset="0"/>
              </a:rPr>
              <a:t>including interests, delay charges etc. </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8. Once paid, even if partially, lender updates WAIU to reset </a:t>
            </a:r>
          </a:p>
          <a:p>
            <a:r>
              <a:rPr lang="en-IN" sz="1400" b="0" i="0" dirty="0">
                <a:solidFill>
                  <a:srgbClr val="000000"/>
                </a:solidFill>
                <a:effectLst/>
                <a:latin typeface="Helvetica" pitchFamily="2" charset="0"/>
              </a:rPr>
              <a:t>customer’s wallet for calculated funds for further utilisation</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9. Lender keeps the balance i.e., </a:t>
            </a:r>
            <a:r>
              <a:rPr lang="en-IN" sz="1400" b="0" i="0" dirty="0">
                <a:solidFill>
                  <a:srgbClr val="000000"/>
                </a:solidFill>
                <a:effectLst/>
                <a:highlight>
                  <a:srgbClr val="00FFFF"/>
                </a:highlight>
                <a:latin typeface="Helvetica" pitchFamily="2" charset="0"/>
              </a:rPr>
              <a:t>Rs 200</a:t>
            </a:r>
            <a:r>
              <a:rPr lang="en-IN" sz="1400" b="0" i="0" dirty="0">
                <a:solidFill>
                  <a:srgbClr val="000000"/>
                </a:solidFill>
                <a:effectLst/>
                <a:latin typeface="Helvetica" pitchFamily="2" charset="0"/>
              </a:rPr>
              <a:t>, for their services</a:t>
            </a:r>
            <a:endParaRPr lang="en-US" sz="1400" dirty="0"/>
          </a:p>
        </p:txBody>
      </p:sp>
      <p:pic>
        <p:nvPicPr>
          <p:cNvPr id="1028" name="Picture 4">
            <a:extLst>
              <a:ext uri="{FF2B5EF4-FFF2-40B4-BE49-F238E27FC236}">
                <a16:creationId xmlns:a16="http://schemas.microsoft.com/office/drawing/2014/main" id="{DB1EDDC0-3719-4041-B6CA-AC61DF7F268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5829" y="1034407"/>
            <a:ext cx="4400136" cy="5321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434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7" y="368959"/>
            <a:ext cx="8764285"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WAIU – Customer Onboarding Journey</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16795" y="6538912"/>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p:txBody>
          <a:bodyPr/>
          <a:lstStyle/>
          <a:p>
            <a:fld id="{D4960F7B-5716-4810-A91D-46252C2EC1F4}" type="slidenum">
              <a:rPr lang="en-US" smtClean="0"/>
              <a:t>8</a:t>
            </a:fld>
            <a:endParaRPr lang="en-US" dirty="0"/>
          </a:p>
        </p:txBody>
      </p:sp>
      <p:pic>
        <p:nvPicPr>
          <p:cNvPr id="8" name="Picture 7">
            <a:extLst>
              <a:ext uri="{FF2B5EF4-FFF2-40B4-BE49-F238E27FC236}">
                <a16:creationId xmlns:a16="http://schemas.microsoft.com/office/drawing/2014/main" id="{D4668511-95D1-F948-A1E4-5ADE5CB134C3}"/>
              </a:ext>
            </a:extLst>
          </p:cNvPr>
          <p:cNvPicPr>
            <a:picLocks noChangeAspect="1"/>
          </p:cNvPicPr>
          <p:nvPr/>
        </p:nvPicPr>
        <p:blipFill>
          <a:blip r:embed="rId11"/>
          <a:stretch>
            <a:fillRect/>
          </a:stretch>
        </p:blipFill>
        <p:spPr>
          <a:xfrm>
            <a:off x="1309469" y="1190319"/>
            <a:ext cx="10486082" cy="5166420"/>
          </a:xfrm>
          <a:prstGeom prst="rect">
            <a:avLst/>
          </a:prstGeom>
        </p:spPr>
      </p:pic>
      <p:sp>
        <p:nvSpPr>
          <p:cNvPr id="32" name="TextBox 31">
            <a:extLst>
              <a:ext uri="{FF2B5EF4-FFF2-40B4-BE49-F238E27FC236}">
                <a16:creationId xmlns:a16="http://schemas.microsoft.com/office/drawing/2014/main" id="{57CCDB4D-6500-D345-B5A7-176B136CC788}"/>
              </a:ext>
            </a:extLst>
          </p:cNvPr>
          <p:cNvSpPr txBox="1"/>
          <p:nvPr/>
        </p:nvSpPr>
        <p:spPr>
          <a:xfrm>
            <a:off x="2360487" y="1849181"/>
            <a:ext cx="6097712" cy="523220"/>
          </a:xfrm>
          <a:prstGeom prst="rect">
            <a:avLst/>
          </a:prstGeom>
          <a:noFill/>
        </p:spPr>
        <p:txBody>
          <a:bodyPr wrap="square">
            <a:spAutoFit/>
          </a:bodyPr>
          <a:lstStyle/>
          <a:p>
            <a:r>
              <a:rPr lang="en-IN" sz="1400" dirty="0">
                <a:effectLst/>
                <a:latin typeface="Helvetica Neue" panose="02000503000000020004" pitchFamily="2" charset="0"/>
              </a:rPr>
              <a:t>Customer </a:t>
            </a:r>
            <a:r>
              <a:rPr lang="en-IN" sz="1400" dirty="0">
                <a:latin typeface="Helvetica Neue" panose="02000503000000020004" pitchFamily="2" charset="0"/>
              </a:rPr>
              <a:t>w</a:t>
            </a:r>
            <a:r>
              <a:rPr lang="en-IN" sz="1400" dirty="0">
                <a:effectLst/>
                <a:latin typeface="Helvetica Neue" panose="02000503000000020004" pitchFamily="2" charset="0"/>
              </a:rPr>
              <a:t>alks into  </a:t>
            </a:r>
          </a:p>
          <a:p>
            <a:r>
              <a:rPr lang="en-IN" sz="1400" dirty="0">
                <a:effectLst/>
                <a:latin typeface="Helvetica Neue" panose="02000503000000020004" pitchFamily="2" charset="0"/>
              </a:rPr>
              <a:t>a restaurant</a:t>
            </a:r>
          </a:p>
        </p:txBody>
      </p:sp>
      <p:sp>
        <p:nvSpPr>
          <p:cNvPr id="34" name="TextBox 33">
            <a:extLst>
              <a:ext uri="{FF2B5EF4-FFF2-40B4-BE49-F238E27FC236}">
                <a16:creationId xmlns:a16="http://schemas.microsoft.com/office/drawing/2014/main" id="{771232A4-7540-B741-8732-82F8865FB79F}"/>
              </a:ext>
            </a:extLst>
          </p:cNvPr>
          <p:cNvSpPr txBox="1"/>
          <p:nvPr/>
        </p:nvSpPr>
        <p:spPr>
          <a:xfrm>
            <a:off x="5641258" y="1741459"/>
            <a:ext cx="2816941" cy="738664"/>
          </a:xfrm>
          <a:prstGeom prst="rect">
            <a:avLst/>
          </a:prstGeom>
          <a:noFill/>
        </p:spPr>
        <p:txBody>
          <a:bodyPr wrap="square">
            <a:spAutoFit/>
          </a:bodyPr>
          <a:lstStyle/>
          <a:p>
            <a:r>
              <a:rPr lang="en-IN" sz="1400" dirty="0">
                <a:effectLst/>
                <a:latin typeface="Helvetica Neue" panose="02000503000000020004" pitchFamily="2" charset="0"/>
              </a:rPr>
              <a:t>Customer reviews standees, flyers, tent cards and informed by staff about Clique</a:t>
            </a:r>
          </a:p>
        </p:txBody>
      </p:sp>
      <p:sp>
        <p:nvSpPr>
          <p:cNvPr id="36" name="TextBox 35">
            <a:extLst>
              <a:ext uri="{FF2B5EF4-FFF2-40B4-BE49-F238E27FC236}">
                <a16:creationId xmlns:a16="http://schemas.microsoft.com/office/drawing/2014/main" id="{4A3CAE82-A737-AD49-8345-E2EFA3781135}"/>
              </a:ext>
            </a:extLst>
          </p:cNvPr>
          <p:cNvSpPr txBox="1"/>
          <p:nvPr/>
        </p:nvSpPr>
        <p:spPr>
          <a:xfrm>
            <a:off x="9203075" y="1741459"/>
            <a:ext cx="2345077" cy="738664"/>
          </a:xfrm>
          <a:prstGeom prst="rect">
            <a:avLst/>
          </a:prstGeom>
          <a:noFill/>
        </p:spPr>
        <p:txBody>
          <a:bodyPr wrap="square">
            <a:spAutoFit/>
          </a:bodyPr>
          <a:lstStyle/>
          <a:p>
            <a:r>
              <a:rPr lang="en-IN" sz="1400" dirty="0">
                <a:effectLst/>
                <a:latin typeface="Helvetica Neue" panose="02000503000000020004" pitchFamily="2" charset="0"/>
              </a:rPr>
              <a:t>Customer downloads Clique app and completes KYC application</a:t>
            </a:r>
          </a:p>
        </p:txBody>
      </p:sp>
      <p:sp>
        <p:nvSpPr>
          <p:cNvPr id="38" name="TextBox 37">
            <a:extLst>
              <a:ext uri="{FF2B5EF4-FFF2-40B4-BE49-F238E27FC236}">
                <a16:creationId xmlns:a16="http://schemas.microsoft.com/office/drawing/2014/main" id="{C9313032-E2C6-0A49-88B9-B3B454E6A47D}"/>
              </a:ext>
            </a:extLst>
          </p:cNvPr>
          <p:cNvSpPr txBox="1"/>
          <p:nvPr/>
        </p:nvSpPr>
        <p:spPr>
          <a:xfrm>
            <a:off x="3131587" y="3245441"/>
            <a:ext cx="2170416" cy="523220"/>
          </a:xfrm>
          <a:prstGeom prst="rect">
            <a:avLst/>
          </a:prstGeom>
          <a:noFill/>
        </p:spPr>
        <p:txBody>
          <a:bodyPr wrap="square">
            <a:spAutoFit/>
          </a:bodyPr>
          <a:lstStyle/>
          <a:p>
            <a:r>
              <a:rPr lang="en-IN" sz="1400" dirty="0">
                <a:effectLst/>
                <a:latin typeface="Helvetica Neue" panose="02000503000000020004" pitchFamily="2" charset="0"/>
              </a:rPr>
              <a:t>Clique routes the application to lender</a:t>
            </a:r>
          </a:p>
        </p:txBody>
      </p:sp>
      <p:sp>
        <p:nvSpPr>
          <p:cNvPr id="40" name="TextBox 39">
            <a:extLst>
              <a:ext uri="{FF2B5EF4-FFF2-40B4-BE49-F238E27FC236}">
                <a16:creationId xmlns:a16="http://schemas.microsoft.com/office/drawing/2014/main" id="{F4383DE2-2AD4-9D49-934C-605206D4E289}"/>
              </a:ext>
            </a:extLst>
          </p:cNvPr>
          <p:cNvSpPr txBox="1"/>
          <p:nvPr/>
        </p:nvSpPr>
        <p:spPr>
          <a:xfrm>
            <a:off x="6187888" y="3298262"/>
            <a:ext cx="1872465" cy="523220"/>
          </a:xfrm>
          <a:prstGeom prst="rect">
            <a:avLst/>
          </a:prstGeom>
          <a:noFill/>
        </p:spPr>
        <p:txBody>
          <a:bodyPr wrap="square">
            <a:spAutoFit/>
          </a:bodyPr>
          <a:lstStyle/>
          <a:p>
            <a:r>
              <a:rPr lang="en-IN" sz="1400" dirty="0">
                <a:effectLst/>
                <a:latin typeface="Helvetica Neue" panose="02000503000000020004" pitchFamily="2" charset="0"/>
              </a:rPr>
              <a:t>Lender underwrites the customer</a:t>
            </a:r>
          </a:p>
        </p:txBody>
      </p:sp>
      <p:sp>
        <p:nvSpPr>
          <p:cNvPr id="42" name="TextBox 41">
            <a:extLst>
              <a:ext uri="{FF2B5EF4-FFF2-40B4-BE49-F238E27FC236}">
                <a16:creationId xmlns:a16="http://schemas.microsoft.com/office/drawing/2014/main" id="{C8BCCC8B-B4AE-434F-9F5D-B699A4871841}"/>
              </a:ext>
            </a:extLst>
          </p:cNvPr>
          <p:cNvSpPr txBox="1"/>
          <p:nvPr/>
        </p:nvSpPr>
        <p:spPr>
          <a:xfrm>
            <a:off x="9377736" y="3137719"/>
            <a:ext cx="2170416" cy="738664"/>
          </a:xfrm>
          <a:prstGeom prst="rect">
            <a:avLst/>
          </a:prstGeom>
          <a:noFill/>
        </p:spPr>
        <p:txBody>
          <a:bodyPr wrap="square">
            <a:spAutoFit/>
          </a:bodyPr>
          <a:lstStyle/>
          <a:p>
            <a:r>
              <a:rPr lang="en-IN" sz="1400" dirty="0">
                <a:effectLst/>
                <a:latin typeface="Helvetica Neue" panose="02000503000000020004" pitchFamily="2" charset="0"/>
              </a:rPr>
              <a:t>Lender sends a confirmation back to Clique</a:t>
            </a:r>
          </a:p>
        </p:txBody>
      </p:sp>
      <p:sp>
        <p:nvSpPr>
          <p:cNvPr id="44" name="TextBox 43">
            <a:extLst>
              <a:ext uri="{FF2B5EF4-FFF2-40B4-BE49-F238E27FC236}">
                <a16:creationId xmlns:a16="http://schemas.microsoft.com/office/drawing/2014/main" id="{745D10CB-271F-764C-96BD-EB29A8E58113}"/>
              </a:ext>
            </a:extLst>
          </p:cNvPr>
          <p:cNvSpPr txBox="1"/>
          <p:nvPr/>
        </p:nvSpPr>
        <p:spPr>
          <a:xfrm>
            <a:off x="3470843" y="4574513"/>
            <a:ext cx="2170415" cy="738664"/>
          </a:xfrm>
          <a:prstGeom prst="rect">
            <a:avLst/>
          </a:prstGeom>
          <a:noFill/>
        </p:spPr>
        <p:txBody>
          <a:bodyPr wrap="square">
            <a:spAutoFit/>
          </a:bodyPr>
          <a:lstStyle/>
          <a:p>
            <a:r>
              <a:rPr lang="en-IN" sz="1400" dirty="0">
                <a:effectLst/>
                <a:latin typeface="Helvetica Neue" panose="02000503000000020004" pitchFamily="2" charset="0"/>
              </a:rPr>
              <a:t>Clique updates customer app and reflects the wallet credits</a:t>
            </a:r>
          </a:p>
        </p:txBody>
      </p:sp>
      <p:sp>
        <p:nvSpPr>
          <p:cNvPr id="46" name="TextBox 45">
            <a:extLst>
              <a:ext uri="{FF2B5EF4-FFF2-40B4-BE49-F238E27FC236}">
                <a16:creationId xmlns:a16="http://schemas.microsoft.com/office/drawing/2014/main" id="{49B860A8-AE61-7D4A-A2E1-27459DFD695A}"/>
              </a:ext>
            </a:extLst>
          </p:cNvPr>
          <p:cNvSpPr txBox="1"/>
          <p:nvPr/>
        </p:nvSpPr>
        <p:spPr>
          <a:xfrm>
            <a:off x="6636550" y="4639621"/>
            <a:ext cx="1821649" cy="523220"/>
          </a:xfrm>
          <a:prstGeom prst="rect">
            <a:avLst/>
          </a:prstGeom>
          <a:noFill/>
        </p:spPr>
        <p:txBody>
          <a:bodyPr wrap="square">
            <a:spAutoFit/>
          </a:bodyPr>
          <a:lstStyle/>
          <a:p>
            <a:r>
              <a:rPr lang="en-IN" sz="1400">
                <a:effectLst/>
                <a:latin typeface="Helvetica Neue" panose="02000503000000020004" pitchFamily="2" charset="0"/>
              </a:rPr>
              <a:t>Customer enjoys the F&amp;B services</a:t>
            </a:r>
            <a:endParaRPr lang="en-IN" sz="1400" dirty="0">
              <a:effectLst/>
              <a:latin typeface="Helvetica Neue" panose="02000503000000020004" pitchFamily="2" charset="0"/>
            </a:endParaRPr>
          </a:p>
        </p:txBody>
      </p:sp>
      <p:sp>
        <p:nvSpPr>
          <p:cNvPr id="48" name="TextBox 47">
            <a:extLst>
              <a:ext uri="{FF2B5EF4-FFF2-40B4-BE49-F238E27FC236}">
                <a16:creationId xmlns:a16="http://schemas.microsoft.com/office/drawing/2014/main" id="{17C01B4A-9144-DC42-AF0C-BB75A9FEDC49}"/>
              </a:ext>
            </a:extLst>
          </p:cNvPr>
          <p:cNvSpPr txBox="1"/>
          <p:nvPr/>
        </p:nvSpPr>
        <p:spPr>
          <a:xfrm>
            <a:off x="9890046" y="4590758"/>
            <a:ext cx="2253147" cy="738664"/>
          </a:xfrm>
          <a:prstGeom prst="rect">
            <a:avLst/>
          </a:prstGeom>
          <a:noFill/>
        </p:spPr>
        <p:txBody>
          <a:bodyPr wrap="square">
            <a:spAutoFit/>
          </a:bodyPr>
          <a:lstStyle/>
          <a:p>
            <a:r>
              <a:rPr lang="en-IN" sz="1400" dirty="0">
                <a:effectLst/>
                <a:latin typeface="Helvetica Neue" panose="02000503000000020004" pitchFamily="2" charset="0"/>
              </a:rPr>
              <a:t>Customer pays through clique credit &amp; returns home </a:t>
            </a:r>
          </a:p>
        </p:txBody>
      </p:sp>
      <p:sp>
        <p:nvSpPr>
          <p:cNvPr id="50" name="Oval 49">
            <a:extLst>
              <a:ext uri="{FF2B5EF4-FFF2-40B4-BE49-F238E27FC236}">
                <a16:creationId xmlns:a16="http://schemas.microsoft.com/office/drawing/2014/main" id="{10EEF94F-49D4-AA4E-8C0F-19025EFBE777}"/>
              </a:ext>
            </a:extLst>
          </p:cNvPr>
          <p:cNvSpPr/>
          <p:nvPr/>
        </p:nvSpPr>
        <p:spPr>
          <a:xfrm>
            <a:off x="8796181" y="3231204"/>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06</a:t>
            </a:r>
          </a:p>
        </p:txBody>
      </p:sp>
      <p:sp>
        <p:nvSpPr>
          <p:cNvPr id="51" name="Oval 50">
            <a:extLst>
              <a:ext uri="{FF2B5EF4-FFF2-40B4-BE49-F238E27FC236}">
                <a16:creationId xmlns:a16="http://schemas.microsoft.com/office/drawing/2014/main" id="{24BFECDF-B2A1-4E48-9C19-C5D82763B9AA}"/>
              </a:ext>
            </a:extLst>
          </p:cNvPr>
          <p:cNvSpPr/>
          <p:nvPr/>
        </p:nvSpPr>
        <p:spPr>
          <a:xfrm>
            <a:off x="1815977" y="1849421"/>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01</a:t>
            </a:r>
          </a:p>
        </p:txBody>
      </p:sp>
      <p:sp>
        <p:nvSpPr>
          <p:cNvPr id="52" name="Oval 51">
            <a:extLst>
              <a:ext uri="{FF2B5EF4-FFF2-40B4-BE49-F238E27FC236}">
                <a16:creationId xmlns:a16="http://schemas.microsoft.com/office/drawing/2014/main" id="{F1D6FB39-7BE2-F24F-BB7F-9A3DFFEA1032}"/>
              </a:ext>
            </a:extLst>
          </p:cNvPr>
          <p:cNvSpPr/>
          <p:nvPr/>
        </p:nvSpPr>
        <p:spPr>
          <a:xfrm>
            <a:off x="5057618" y="1833792"/>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02</a:t>
            </a:r>
          </a:p>
        </p:txBody>
      </p:sp>
      <p:sp>
        <p:nvSpPr>
          <p:cNvPr id="53" name="Oval 52">
            <a:extLst>
              <a:ext uri="{FF2B5EF4-FFF2-40B4-BE49-F238E27FC236}">
                <a16:creationId xmlns:a16="http://schemas.microsoft.com/office/drawing/2014/main" id="{DA0A9F4D-2A2E-A54B-9FFE-15CFD9DCCD93}"/>
              </a:ext>
            </a:extLst>
          </p:cNvPr>
          <p:cNvSpPr/>
          <p:nvPr/>
        </p:nvSpPr>
        <p:spPr>
          <a:xfrm>
            <a:off x="8536242" y="1842936"/>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03</a:t>
            </a:r>
          </a:p>
        </p:txBody>
      </p:sp>
      <p:sp>
        <p:nvSpPr>
          <p:cNvPr id="54" name="Oval 53">
            <a:extLst>
              <a:ext uri="{FF2B5EF4-FFF2-40B4-BE49-F238E27FC236}">
                <a16:creationId xmlns:a16="http://schemas.microsoft.com/office/drawing/2014/main" id="{5815A386-AC6F-7B41-9827-BA83C36945A1}"/>
              </a:ext>
            </a:extLst>
          </p:cNvPr>
          <p:cNvSpPr/>
          <p:nvPr/>
        </p:nvSpPr>
        <p:spPr>
          <a:xfrm>
            <a:off x="2525905" y="3303900"/>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04</a:t>
            </a:r>
          </a:p>
        </p:txBody>
      </p:sp>
      <p:sp>
        <p:nvSpPr>
          <p:cNvPr id="55" name="Oval 54">
            <a:extLst>
              <a:ext uri="{FF2B5EF4-FFF2-40B4-BE49-F238E27FC236}">
                <a16:creationId xmlns:a16="http://schemas.microsoft.com/office/drawing/2014/main" id="{86E46DA1-AF37-144B-8B13-D58921D15FD6}"/>
              </a:ext>
            </a:extLst>
          </p:cNvPr>
          <p:cNvSpPr/>
          <p:nvPr/>
        </p:nvSpPr>
        <p:spPr>
          <a:xfrm>
            <a:off x="5637294" y="3300210"/>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05</a:t>
            </a:r>
          </a:p>
        </p:txBody>
      </p:sp>
      <p:sp>
        <p:nvSpPr>
          <p:cNvPr id="56" name="Oval 55">
            <a:extLst>
              <a:ext uri="{FF2B5EF4-FFF2-40B4-BE49-F238E27FC236}">
                <a16:creationId xmlns:a16="http://schemas.microsoft.com/office/drawing/2014/main" id="{E029D112-BB69-DA47-AB01-9A6CD7370F05}"/>
              </a:ext>
            </a:extLst>
          </p:cNvPr>
          <p:cNvSpPr/>
          <p:nvPr/>
        </p:nvSpPr>
        <p:spPr>
          <a:xfrm>
            <a:off x="2835730" y="4693282"/>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07</a:t>
            </a:r>
          </a:p>
        </p:txBody>
      </p:sp>
      <p:sp>
        <p:nvSpPr>
          <p:cNvPr id="57" name="Oval 56">
            <a:extLst>
              <a:ext uri="{FF2B5EF4-FFF2-40B4-BE49-F238E27FC236}">
                <a16:creationId xmlns:a16="http://schemas.microsoft.com/office/drawing/2014/main" id="{F0262A9A-DD77-E943-8E4E-6F5536D9CB9B}"/>
              </a:ext>
            </a:extLst>
          </p:cNvPr>
          <p:cNvSpPr/>
          <p:nvPr/>
        </p:nvSpPr>
        <p:spPr>
          <a:xfrm>
            <a:off x="6075596" y="4616229"/>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08</a:t>
            </a:r>
          </a:p>
        </p:txBody>
      </p:sp>
      <p:sp>
        <p:nvSpPr>
          <p:cNvPr id="58" name="Oval 57">
            <a:extLst>
              <a:ext uri="{FF2B5EF4-FFF2-40B4-BE49-F238E27FC236}">
                <a16:creationId xmlns:a16="http://schemas.microsoft.com/office/drawing/2014/main" id="{24293C2C-2B40-F64A-9B60-FECC3D35745B}"/>
              </a:ext>
            </a:extLst>
          </p:cNvPr>
          <p:cNvSpPr/>
          <p:nvPr/>
        </p:nvSpPr>
        <p:spPr>
          <a:xfrm>
            <a:off x="9289796" y="4678108"/>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09</a:t>
            </a:r>
          </a:p>
        </p:txBody>
      </p:sp>
    </p:spTree>
    <p:extLst>
      <p:ext uri="{BB962C8B-B14F-4D97-AF65-F5344CB8AC3E}">
        <p14:creationId xmlns:p14="http://schemas.microsoft.com/office/powerpoint/2010/main" val="3802866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28" y="224441"/>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35767" y="394717"/>
            <a:ext cx="6770352"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Merchant – Engagement &amp; Growth</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78440" y="6356350"/>
            <a:ext cx="4114800" cy="365125"/>
          </a:xfrm>
        </p:spPr>
        <p:txBody>
          <a:bodyPr/>
          <a:lstStyle/>
          <a:p>
            <a:r>
              <a:rPr lang="en-US"/>
              <a:t>Confidential and Proprietary. Copyright (c) by TrueVibez 2020</a:t>
            </a:r>
            <a:endParaRPr lang="en-US" dirty="0"/>
          </a:p>
        </p:txBody>
      </p:sp>
      <p:sp>
        <p:nvSpPr>
          <p:cNvPr id="2" name="Slide Number Placeholder 1"/>
          <p:cNvSpPr>
            <a:spLocks noGrp="1"/>
          </p:cNvSpPr>
          <p:nvPr>
            <p:ph type="sldNum" sz="quarter" idx="12"/>
          </p:nvPr>
        </p:nvSpPr>
        <p:spPr/>
        <p:txBody>
          <a:bodyPr/>
          <a:lstStyle/>
          <a:p>
            <a:fld id="{D4960F7B-5716-4810-A91D-46252C2EC1F4}" type="slidenum">
              <a:rPr lang="en-US" smtClean="0"/>
              <a:t>9</a:t>
            </a:fld>
            <a:endParaRPr lang="en-US" dirty="0"/>
          </a:p>
        </p:txBody>
      </p:sp>
      <p:pic>
        <p:nvPicPr>
          <p:cNvPr id="4" name="Picture 3">
            <a:extLst>
              <a:ext uri="{FF2B5EF4-FFF2-40B4-BE49-F238E27FC236}">
                <a16:creationId xmlns:a16="http://schemas.microsoft.com/office/drawing/2014/main" id="{5DEC6918-1491-C74B-AD75-7CA298AECD14}"/>
              </a:ext>
            </a:extLst>
          </p:cNvPr>
          <p:cNvPicPr>
            <a:picLocks noChangeAspect="1"/>
          </p:cNvPicPr>
          <p:nvPr/>
        </p:nvPicPr>
        <p:blipFill>
          <a:blip r:embed="rId11"/>
          <a:stretch>
            <a:fillRect/>
          </a:stretch>
        </p:blipFill>
        <p:spPr>
          <a:xfrm>
            <a:off x="1331786" y="1210612"/>
            <a:ext cx="10368644" cy="3003180"/>
          </a:xfrm>
          <a:prstGeom prst="rect">
            <a:avLst/>
          </a:prstGeom>
        </p:spPr>
      </p:pic>
      <p:sp>
        <p:nvSpPr>
          <p:cNvPr id="5" name="TextBox 4">
            <a:extLst>
              <a:ext uri="{FF2B5EF4-FFF2-40B4-BE49-F238E27FC236}">
                <a16:creationId xmlns:a16="http://schemas.microsoft.com/office/drawing/2014/main" id="{EC92A43C-77C5-3248-94A0-45DE040B8A41}"/>
              </a:ext>
            </a:extLst>
          </p:cNvPr>
          <p:cNvSpPr txBox="1"/>
          <p:nvPr/>
        </p:nvSpPr>
        <p:spPr>
          <a:xfrm>
            <a:off x="1805786" y="1760623"/>
            <a:ext cx="823239" cy="369332"/>
          </a:xfrm>
          <a:prstGeom prst="rect">
            <a:avLst/>
          </a:prstGeom>
          <a:noFill/>
        </p:spPr>
        <p:txBody>
          <a:bodyPr wrap="none" rtlCol="0">
            <a:spAutoFit/>
          </a:bodyPr>
          <a:lstStyle/>
          <a:p>
            <a:r>
              <a:rPr lang="en-US" dirty="0"/>
              <a:t>Attract</a:t>
            </a:r>
          </a:p>
        </p:txBody>
      </p:sp>
      <p:sp>
        <p:nvSpPr>
          <p:cNvPr id="29" name="TextBox 28">
            <a:extLst>
              <a:ext uri="{FF2B5EF4-FFF2-40B4-BE49-F238E27FC236}">
                <a16:creationId xmlns:a16="http://schemas.microsoft.com/office/drawing/2014/main" id="{B54948B6-6F51-A040-A205-E497DE5B7C8C}"/>
              </a:ext>
            </a:extLst>
          </p:cNvPr>
          <p:cNvSpPr txBox="1"/>
          <p:nvPr/>
        </p:nvSpPr>
        <p:spPr>
          <a:xfrm>
            <a:off x="3505646" y="1647703"/>
            <a:ext cx="856517" cy="369332"/>
          </a:xfrm>
          <a:prstGeom prst="rect">
            <a:avLst/>
          </a:prstGeom>
          <a:noFill/>
        </p:spPr>
        <p:txBody>
          <a:bodyPr wrap="none" rtlCol="0">
            <a:spAutoFit/>
          </a:bodyPr>
          <a:lstStyle/>
          <a:p>
            <a:r>
              <a:rPr lang="en-US" dirty="0"/>
              <a:t>Engage</a:t>
            </a:r>
          </a:p>
        </p:txBody>
      </p:sp>
      <p:sp>
        <p:nvSpPr>
          <p:cNvPr id="30" name="TextBox 29">
            <a:extLst>
              <a:ext uri="{FF2B5EF4-FFF2-40B4-BE49-F238E27FC236}">
                <a16:creationId xmlns:a16="http://schemas.microsoft.com/office/drawing/2014/main" id="{2683CF37-5B7B-D14D-9248-BBB6EFD86A8E}"/>
              </a:ext>
            </a:extLst>
          </p:cNvPr>
          <p:cNvSpPr txBox="1"/>
          <p:nvPr/>
        </p:nvSpPr>
        <p:spPr>
          <a:xfrm>
            <a:off x="5271069" y="1463037"/>
            <a:ext cx="842282" cy="369332"/>
          </a:xfrm>
          <a:prstGeom prst="rect">
            <a:avLst/>
          </a:prstGeom>
          <a:noFill/>
        </p:spPr>
        <p:txBody>
          <a:bodyPr wrap="none" rtlCol="0">
            <a:spAutoFit/>
          </a:bodyPr>
          <a:lstStyle/>
          <a:p>
            <a:r>
              <a:rPr lang="en-US" dirty="0"/>
              <a:t>Deploy</a:t>
            </a:r>
          </a:p>
        </p:txBody>
      </p:sp>
      <p:sp>
        <p:nvSpPr>
          <p:cNvPr id="31" name="TextBox 30">
            <a:extLst>
              <a:ext uri="{FF2B5EF4-FFF2-40B4-BE49-F238E27FC236}">
                <a16:creationId xmlns:a16="http://schemas.microsoft.com/office/drawing/2014/main" id="{6E3E2DB9-06A7-6D4F-9512-CF1BD4782085}"/>
              </a:ext>
            </a:extLst>
          </p:cNvPr>
          <p:cNvSpPr txBox="1"/>
          <p:nvPr/>
        </p:nvSpPr>
        <p:spPr>
          <a:xfrm>
            <a:off x="7004207" y="1294597"/>
            <a:ext cx="779316" cy="369332"/>
          </a:xfrm>
          <a:prstGeom prst="rect">
            <a:avLst/>
          </a:prstGeom>
          <a:noFill/>
        </p:spPr>
        <p:txBody>
          <a:bodyPr wrap="none" rtlCol="0">
            <a:spAutoFit/>
          </a:bodyPr>
          <a:lstStyle/>
          <a:p>
            <a:r>
              <a:rPr lang="en-US" dirty="0"/>
              <a:t>Retain</a:t>
            </a:r>
          </a:p>
        </p:txBody>
      </p:sp>
      <p:sp>
        <p:nvSpPr>
          <p:cNvPr id="32" name="TextBox 31">
            <a:extLst>
              <a:ext uri="{FF2B5EF4-FFF2-40B4-BE49-F238E27FC236}">
                <a16:creationId xmlns:a16="http://schemas.microsoft.com/office/drawing/2014/main" id="{D55B308B-CBE5-A74F-8520-EB186065D9FA}"/>
              </a:ext>
            </a:extLst>
          </p:cNvPr>
          <p:cNvSpPr txBox="1"/>
          <p:nvPr/>
        </p:nvSpPr>
        <p:spPr>
          <a:xfrm>
            <a:off x="8697209" y="1109931"/>
            <a:ext cx="693010" cy="369332"/>
          </a:xfrm>
          <a:prstGeom prst="rect">
            <a:avLst/>
          </a:prstGeom>
          <a:noFill/>
        </p:spPr>
        <p:txBody>
          <a:bodyPr wrap="none" rtlCol="0">
            <a:spAutoFit/>
          </a:bodyPr>
          <a:lstStyle/>
          <a:p>
            <a:r>
              <a:rPr lang="en-US" dirty="0"/>
              <a:t>Grow</a:t>
            </a:r>
          </a:p>
        </p:txBody>
      </p:sp>
      <p:sp>
        <p:nvSpPr>
          <p:cNvPr id="33" name="TextBox 32">
            <a:extLst>
              <a:ext uri="{FF2B5EF4-FFF2-40B4-BE49-F238E27FC236}">
                <a16:creationId xmlns:a16="http://schemas.microsoft.com/office/drawing/2014/main" id="{1978CEF4-0863-954B-8C54-9E5B2B3AC062}"/>
              </a:ext>
            </a:extLst>
          </p:cNvPr>
          <p:cNvSpPr txBox="1"/>
          <p:nvPr/>
        </p:nvSpPr>
        <p:spPr>
          <a:xfrm>
            <a:off x="10364889" y="967493"/>
            <a:ext cx="711798" cy="369332"/>
          </a:xfrm>
          <a:prstGeom prst="rect">
            <a:avLst/>
          </a:prstGeom>
          <a:noFill/>
        </p:spPr>
        <p:txBody>
          <a:bodyPr wrap="none" rtlCol="0">
            <a:spAutoFit/>
          </a:bodyPr>
          <a:lstStyle/>
          <a:p>
            <a:r>
              <a:rPr lang="en-US" dirty="0"/>
              <a:t>Surge</a:t>
            </a:r>
          </a:p>
        </p:txBody>
      </p:sp>
      <p:sp>
        <p:nvSpPr>
          <p:cNvPr id="7" name="TextBox 6">
            <a:extLst>
              <a:ext uri="{FF2B5EF4-FFF2-40B4-BE49-F238E27FC236}">
                <a16:creationId xmlns:a16="http://schemas.microsoft.com/office/drawing/2014/main" id="{450C8389-98AF-E54C-B26E-5C558BC7F061}"/>
              </a:ext>
            </a:extLst>
          </p:cNvPr>
          <p:cNvSpPr txBox="1"/>
          <p:nvPr/>
        </p:nvSpPr>
        <p:spPr>
          <a:xfrm>
            <a:off x="1095215" y="4348963"/>
            <a:ext cx="2087007" cy="2062103"/>
          </a:xfrm>
          <a:prstGeom prst="rect">
            <a:avLst/>
          </a:prstGeom>
          <a:noFill/>
        </p:spPr>
        <p:txBody>
          <a:bodyPr wrap="square" rtlCol="0">
            <a:spAutoFit/>
          </a:bodyPr>
          <a:lstStyle/>
          <a:p>
            <a:pPr marL="105750" indent="-105750">
              <a:buFont typeface="Arial" panose="020B0604020202020204" pitchFamily="34" charset="0"/>
              <a:buChar char="•"/>
            </a:pPr>
            <a:r>
              <a:rPr lang="en-US" sz="1600" dirty="0"/>
              <a:t>Relate</a:t>
            </a:r>
          </a:p>
          <a:p>
            <a:pPr marL="105750" indent="-105750">
              <a:buFont typeface="Arial" panose="020B0604020202020204" pitchFamily="34" charset="0"/>
              <a:buChar char="•"/>
            </a:pPr>
            <a:r>
              <a:rPr lang="en-US" sz="1600" dirty="0"/>
              <a:t>Identify Key Concerns</a:t>
            </a:r>
          </a:p>
          <a:p>
            <a:pPr marL="105750" indent="-105750">
              <a:buFont typeface="Arial" panose="020B0604020202020204" pitchFamily="34" charset="0"/>
              <a:buChar char="•"/>
            </a:pPr>
            <a:r>
              <a:rPr lang="en-US" sz="1600" dirty="0"/>
              <a:t>Show Importance</a:t>
            </a:r>
          </a:p>
          <a:p>
            <a:pPr marL="105750" indent="-105750">
              <a:buFont typeface="Arial" panose="020B0604020202020204" pitchFamily="34" charset="0"/>
              <a:buChar char="•"/>
            </a:pPr>
            <a:r>
              <a:rPr lang="en-US" sz="1600" dirty="0"/>
              <a:t>Reflect Passion</a:t>
            </a:r>
          </a:p>
          <a:p>
            <a:pPr marL="105750" indent="-105750">
              <a:buFont typeface="Arial" panose="020B0604020202020204" pitchFamily="34" charset="0"/>
              <a:buChar char="•"/>
            </a:pPr>
            <a:r>
              <a:rPr lang="en-US" sz="1600" dirty="0"/>
              <a:t>Media Interaction </a:t>
            </a:r>
          </a:p>
          <a:p>
            <a:pPr marL="105750" indent="-105750">
              <a:buFont typeface="Arial" panose="020B0604020202020204" pitchFamily="34" charset="0"/>
              <a:buChar char="•"/>
            </a:pPr>
            <a:r>
              <a:rPr lang="en-US" sz="1600" dirty="0"/>
              <a:t>Uncover Strategy</a:t>
            </a:r>
          </a:p>
          <a:p>
            <a:pPr marL="105750" indent="-105750">
              <a:buFont typeface="Arial" panose="020B0604020202020204" pitchFamily="34" charset="0"/>
              <a:buChar char="•"/>
            </a:pPr>
            <a:r>
              <a:rPr lang="en-US" sz="1600" dirty="0"/>
              <a:t>Unveil Edge</a:t>
            </a:r>
          </a:p>
          <a:p>
            <a:pPr marL="105750" indent="-105750">
              <a:buFont typeface="Arial" panose="020B0604020202020204" pitchFamily="34" charset="0"/>
              <a:buChar char="•"/>
            </a:pPr>
            <a:r>
              <a:rPr lang="en-US" sz="1600" dirty="0"/>
              <a:t>Compare results</a:t>
            </a:r>
          </a:p>
        </p:txBody>
      </p:sp>
      <p:sp>
        <p:nvSpPr>
          <p:cNvPr id="39" name="TextBox 38">
            <a:extLst>
              <a:ext uri="{FF2B5EF4-FFF2-40B4-BE49-F238E27FC236}">
                <a16:creationId xmlns:a16="http://schemas.microsoft.com/office/drawing/2014/main" id="{2348AC5F-EAB3-3546-B62B-E159604304C4}"/>
              </a:ext>
            </a:extLst>
          </p:cNvPr>
          <p:cNvSpPr txBox="1"/>
          <p:nvPr/>
        </p:nvSpPr>
        <p:spPr>
          <a:xfrm>
            <a:off x="3228077" y="4348963"/>
            <a:ext cx="1723358" cy="1815882"/>
          </a:xfrm>
          <a:prstGeom prst="rect">
            <a:avLst/>
          </a:prstGeom>
          <a:noFill/>
        </p:spPr>
        <p:txBody>
          <a:bodyPr wrap="square" rtlCol="0">
            <a:spAutoFit/>
          </a:bodyPr>
          <a:lstStyle/>
          <a:p>
            <a:pPr marL="105750" indent="-105750">
              <a:buFont typeface="Arial" panose="020B0604020202020204" pitchFamily="34" charset="0"/>
              <a:buChar char="•"/>
            </a:pPr>
            <a:r>
              <a:rPr lang="en-US" sz="1600" dirty="0"/>
              <a:t>Events</a:t>
            </a:r>
          </a:p>
          <a:p>
            <a:pPr marL="105750" indent="-105750">
              <a:buFont typeface="Arial" panose="020B0604020202020204" pitchFamily="34" charset="0"/>
              <a:buChar char="•"/>
            </a:pPr>
            <a:r>
              <a:rPr lang="en-US" sz="1600" dirty="0"/>
              <a:t>Interaction</a:t>
            </a:r>
          </a:p>
          <a:p>
            <a:pPr marL="105750" indent="-105750">
              <a:buFont typeface="Arial" panose="020B0604020202020204" pitchFamily="34" charset="0"/>
              <a:buChar char="•"/>
            </a:pPr>
            <a:r>
              <a:rPr lang="en-US" sz="1600" dirty="0"/>
              <a:t>Awards</a:t>
            </a:r>
          </a:p>
          <a:p>
            <a:pPr marL="105750" indent="-105750">
              <a:buFont typeface="Arial" panose="020B0604020202020204" pitchFamily="34" charset="0"/>
              <a:buChar char="•"/>
            </a:pPr>
            <a:r>
              <a:rPr lang="en-US" sz="1600" dirty="0"/>
              <a:t>Felicitation</a:t>
            </a:r>
          </a:p>
          <a:p>
            <a:pPr marL="105750" indent="-105750">
              <a:buFont typeface="Arial" panose="020B0604020202020204" pitchFamily="34" charset="0"/>
              <a:buChar char="•"/>
            </a:pPr>
            <a:r>
              <a:rPr lang="en-US" sz="1600" dirty="0"/>
              <a:t>Awareness</a:t>
            </a:r>
          </a:p>
          <a:p>
            <a:pPr marL="105750" indent="-105750">
              <a:buFont typeface="Arial" panose="020B0604020202020204" pitchFamily="34" charset="0"/>
              <a:buChar char="•"/>
            </a:pPr>
            <a:r>
              <a:rPr lang="en-US" sz="1600" dirty="0"/>
              <a:t>Collaboration</a:t>
            </a:r>
          </a:p>
          <a:p>
            <a:pPr marL="105750" indent="-105750">
              <a:buFont typeface="Arial" panose="020B0604020202020204" pitchFamily="34" charset="0"/>
              <a:buChar char="•"/>
            </a:pPr>
            <a:r>
              <a:rPr lang="en-US" sz="1600" dirty="0"/>
              <a:t>Customer Care</a:t>
            </a:r>
          </a:p>
        </p:txBody>
      </p:sp>
      <p:sp>
        <p:nvSpPr>
          <p:cNvPr id="40" name="TextBox 39">
            <a:extLst>
              <a:ext uri="{FF2B5EF4-FFF2-40B4-BE49-F238E27FC236}">
                <a16:creationId xmlns:a16="http://schemas.microsoft.com/office/drawing/2014/main" id="{17499BD3-D74B-CD45-98A0-8A5355E31EE8}"/>
              </a:ext>
            </a:extLst>
          </p:cNvPr>
          <p:cNvSpPr txBox="1"/>
          <p:nvPr/>
        </p:nvSpPr>
        <p:spPr>
          <a:xfrm>
            <a:off x="4864229" y="4386192"/>
            <a:ext cx="1637871" cy="1815882"/>
          </a:xfrm>
          <a:prstGeom prst="rect">
            <a:avLst/>
          </a:prstGeom>
          <a:noFill/>
        </p:spPr>
        <p:txBody>
          <a:bodyPr wrap="square" rtlCol="0">
            <a:spAutoFit/>
          </a:bodyPr>
          <a:lstStyle/>
          <a:p>
            <a:pPr marL="104400" indent="-104400">
              <a:buFont typeface="Arial" panose="020B0604020202020204" pitchFamily="34" charset="0"/>
              <a:buChar char="•"/>
            </a:pPr>
            <a:r>
              <a:rPr lang="en-US" sz="1600" dirty="0"/>
              <a:t>Clique Pilot </a:t>
            </a:r>
          </a:p>
          <a:p>
            <a:pPr marL="104400" indent="-104400">
              <a:buFont typeface="Arial" panose="020B0604020202020204" pitchFamily="34" charset="0"/>
              <a:buChar char="•"/>
            </a:pPr>
            <a:r>
              <a:rPr lang="en-US" sz="1600" dirty="0"/>
              <a:t>POC / Beta</a:t>
            </a:r>
          </a:p>
          <a:p>
            <a:pPr marL="104400" indent="-104400">
              <a:buFont typeface="Arial" panose="020B0604020202020204" pitchFamily="34" charset="0"/>
              <a:buChar char="•"/>
            </a:pPr>
            <a:r>
              <a:rPr lang="en-US" sz="1600" b="1" dirty="0">
                <a:solidFill>
                  <a:srgbClr val="00B050"/>
                </a:solidFill>
              </a:rPr>
              <a:t>Clique Launch</a:t>
            </a:r>
          </a:p>
          <a:p>
            <a:pPr marL="104400" indent="-104400">
              <a:buFont typeface="Arial" panose="020B0604020202020204" pitchFamily="34" charset="0"/>
              <a:buChar char="•"/>
            </a:pPr>
            <a:r>
              <a:rPr lang="en-US" sz="1600" dirty="0"/>
              <a:t>Full Service</a:t>
            </a:r>
          </a:p>
          <a:p>
            <a:pPr marL="104400" indent="-104400">
              <a:buFont typeface="Arial" panose="020B0604020202020204" pitchFamily="34" charset="0"/>
              <a:buChar char="•"/>
            </a:pPr>
            <a:r>
              <a:rPr lang="en-US" sz="1600" dirty="0"/>
              <a:t>Governance</a:t>
            </a:r>
          </a:p>
          <a:p>
            <a:pPr marL="104400" indent="-104400">
              <a:buFont typeface="Arial" panose="020B0604020202020204" pitchFamily="34" charset="0"/>
              <a:buChar char="•"/>
            </a:pPr>
            <a:r>
              <a:rPr lang="en-US" sz="1600" dirty="0"/>
              <a:t>Value Adds</a:t>
            </a:r>
          </a:p>
          <a:p>
            <a:pPr marL="104400" indent="-104400">
              <a:buFont typeface="Arial" panose="020B0604020202020204" pitchFamily="34" charset="0"/>
              <a:buChar char="•"/>
            </a:pPr>
            <a:r>
              <a:rPr lang="en-US" sz="1600" dirty="0"/>
              <a:t>Ease of Business</a:t>
            </a:r>
          </a:p>
        </p:txBody>
      </p:sp>
      <p:sp>
        <p:nvSpPr>
          <p:cNvPr id="41" name="TextBox 40">
            <a:extLst>
              <a:ext uri="{FF2B5EF4-FFF2-40B4-BE49-F238E27FC236}">
                <a16:creationId xmlns:a16="http://schemas.microsoft.com/office/drawing/2014/main" id="{8B4959C8-D9E3-5D41-9378-F3737D180007}"/>
              </a:ext>
            </a:extLst>
          </p:cNvPr>
          <p:cNvSpPr txBox="1"/>
          <p:nvPr/>
        </p:nvSpPr>
        <p:spPr>
          <a:xfrm>
            <a:off x="6374285" y="4348963"/>
            <a:ext cx="2005319" cy="1815882"/>
          </a:xfrm>
          <a:prstGeom prst="rect">
            <a:avLst/>
          </a:prstGeom>
          <a:noFill/>
        </p:spPr>
        <p:txBody>
          <a:bodyPr wrap="square" rtlCol="0">
            <a:spAutoFit/>
          </a:bodyPr>
          <a:lstStyle/>
          <a:p>
            <a:pPr marL="105750" indent="-105750">
              <a:buFont typeface="Arial" panose="020B0604020202020204" pitchFamily="34" charset="0"/>
              <a:buChar char="•"/>
            </a:pPr>
            <a:r>
              <a:rPr lang="en-US" sz="1600" dirty="0"/>
              <a:t>Business Boost</a:t>
            </a:r>
          </a:p>
          <a:p>
            <a:pPr marL="105750" indent="-105750">
              <a:buFont typeface="Arial" panose="020B0604020202020204" pitchFamily="34" charset="0"/>
              <a:buChar char="•"/>
            </a:pPr>
            <a:r>
              <a:rPr lang="en-US" sz="1600" dirty="0"/>
              <a:t>Referrals</a:t>
            </a:r>
          </a:p>
          <a:p>
            <a:pPr marL="105750" indent="-105750">
              <a:buFont typeface="Arial" panose="020B0604020202020204" pitchFamily="34" charset="0"/>
              <a:buChar char="•"/>
            </a:pPr>
            <a:r>
              <a:rPr lang="en-US" sz="1600" dirty="0"/>
              <a:t>Engagement</a:t>
            </a:r>
          </a:p>
          <a:p>
            <a:pPr marL="105750" indent="-105750">
              <a:buFont typeface="Arial" panose="020B0604020202020204" pitchFamily="34" charset="0"/>
              <a:buChar char="•"/>
            </a:pPr>
            <a:r>
              <a:rPr lang="en-US" sz="1600" dirty="0"/>
              <a:t>Statistics &amp; Analytics</a:t>
            </a:r>
          </a:p>
          <a:p>
            <a:pPr marL="105750" indent="-105750">
              <a:buFont typeface="Arial" panose="020B0604020202020204" pitchFamily="34" charset="0"/>
              <a:buChar char="•"/>
            </a:pPr>
            <a:r>
              <a:rPr lang="en-US" sz="1600" dirty="0"/>
              <a:t>Product Placement</a:t>
            </a:r>
          </a:p>
          <a:p>
            <a:pPr marL="105750" indent="-105750">
              <a:buFont typeface="Arial" panose="020B0604020202020204" pitchFamily="34" charset="0"/>
              <a:buChar char="•"/>
            </a:pPr>
            <a:r>
              <a:rPr lang="en-US" sz="1600" dirty="0"/>
              <a:t>Features services</a:t>
            </a:r>
          </a:p>
          <a:p>
            <a:pPr marL="105750" indent="-105750">
              <a:buFont typeface="Arial" panose="020B0604020202020204" pitchFamily="34" charset="0"/>
              <a:buChar char="•"/>
            </a:pPr>
            <a:endParaRPr lang="en-US" sz="1600" dirty="0"/>
          </a:p>
        </p:txBody>
      </p:sp>
      <p:sp>
        <p:nvSpPr>
          <p:cNvPr id="42" name="TextBox 41">
            <a:extLst>
              <a:ext uri="{FF2B5EF4-FFF2-40B4-BE49-F238E27FC236}">
                <a16:creationId xmlns:a16="http://schemas.microsoft.com/office/drawing/2014/main" id="{563B6ED8-F7E3-944B-B17B-B7250D13067E}"/>
              </a:ext>
            </a:extLst>
          </p:cNvPr>
          <p:cNvSpPr txBox="1"/>
          <p:nvPr/>
        </p:nvSpPr>
        <p:spPr>
          <a:xfrm>
            <a:off x="8312698" y="4348963"/>
            <a:ext cx="1637871" cy="2308324"/>
          </a:xfrm>
          <a:prstGeom prst="rect">
            <a:avLst/>
          </a:prstGeom>
          <a:noFill/>
        </p:spPr>
        <p:txBody>
          <a:bodyPr wrap="square" rtlCol="0">
            <a:spAutoFit/>
          </a:bodyPr>
          <a:lstStyle/>
          <a:p>
            <a:pPr marL="105750" indent="-105750">
              <a:buFont typeface="Arial" panose="020B0604020202020204" pitchFamily="34" charset="0"/>
              <a:buChar char="•"/>
            </a:pPr>
            <a:r>
              <a:rPr lang="en-US" sz="1600" dirty="0"/>
              <a:t>Volume Boost</a:t>
            </a:r>
          </a:p>
          <a:p>
            <a:pPr marL="105750" indent="-105750">
              <a:buFont typeface="Arial" panose="020B0604020202020204" pitchFamily="34" charset="0"/>
              <a:buChar char="•"/>
            </a:pPr>
            <a:r>
              <a:rPr lang="en-US" sz="1600" dirty="0"/>
              <a:t>Upselling</a:t>
            </a:r>
          </a:p>
          <a:p>
            <a:pPr marL="105750" indent="-105750">
              <a:buFont typeface="Arial" panose="020B0604020202020204" pitchFamily="34" charset="0"/>
              <a:buChar char="•"/>
            </a:pPr>
            <a:r>
              <a:rPr lang="en-US" sz="1600" dirty="0"/>
              <a:t>Cross Move</a:t>
            </a:r>
          </a:p>
          <a:p>
            <a:pPr marL="105750" indent="-105750">
              <a:buFont typeface="Arial" panose="020B0604020202020204" pitchFamily="34" charset="0"/>
              <a:buChar char="•"/>
            </a:pPr>
            <a:r>
              <a:rPr lang="en-US" sz="1600" dirty="0"/>
              <a:t>Up-cycling</a:t>
            </a:r>
          </a:p>
          <a:p>
            <a:pPr marL="105750" indent="-105750">
              <a:buFont typeface="Arial" panose="020B0604020202020204" pitchFamily="34" charset="0"/>
              <a:buChar char="•"/>
            </a:pPr>
            <a:r>
              <a:rPr lang="en-US" sz="1600" dirty="0"/>
              <a:t>Dynamic Pricing</a:t>
            </a:r>
          </a:p>
          <a:p>
            <a:pPr marL="105750" indent="-105750">
              <a:buFont typeface="Arial" panose="020B0604020202020204" pitchFamily="34" charset="0"/>
              <a:buChar char="•"/>
            </a:pPr>
            <a:r>
              <a:rPr lang="en-US" sz="1600" dirty="0"/>
              <a:t>Scoring / Rating</a:t>
            </a:r>
          </a:p>
          <a:p>
            <a:pPr marL="105750" indent="-105750">
              <a:buFont typeface="Arial" panose="020B0604020202020204" pitchFamily="34" charset="0"/>
              <a:buChar char="•"/>
            </a:pPr>
            <a:r>
              <a:rPr lang="en-US" sz="1600" dirty="0"/>
              <a:t>Feedback</a:t>
            </a:r>
          </a:p>
          <a:p>
            <a:pPr marL="105750" indent="-105750">
              <a:buFont typeface="Arial" panose="020B0604020202020204" pitchFamily="34" charset="0"/>
              <a:buChar char="•"/>
            </a:pPr>
            <a:endParaRPr lang="en-US" sz="1600" dirty="0"/>
          </a:p>
          <a:p>
            <a:pPr marL="105750" indent="-105750">
              <a:buFont typeface="Arial" panose="020B0604020202020204" pitchFamily="34" charset="0"/>
              <a:buChar char="•"/>
            </a:pPr>
            <a:endParaRPr lang="en-US" sz="1600" dirty="0"/>
          </a:p>
        </p:txBody>
      </p:sp>
      <p:sp>
        <p:nvSpPr>
          <p:cNvPr id="43" name="TextBox 42">
            <a:extLst>
              <a:ext uri="{FF2B5EF4-FFF2-40B4-BE49-F238E27FC236}">
                <a16:creationId xmlns:a16="http://schemas.microsoft.com/office/drawing/2014/main" id="{D7D4D2AF-DBE7-BB4A-9E94-B7A367E8445F}"/>
              </a:ext>
            </a:extLst>
          </p:cNvPr>
          <p:cNvSpPr txBox="1"/>
          <p:nvPr/>
        </p:nvSpPr>
        <p:spPr>
          <a:xfrm>
            <a:off x="10147529" y="4363890"/>
            <a:ext cx="1637871" cy="2062103"/>
          </a:xfrm>
          <a:prstGeom prst="rect">
            <a:avLst/>
          </a:prstGeom>
          <a:noFill/>
        </p:spPr>
        <p:txBody>
          <a:bodyPr wrap="square" rtlCol="0">
            <a:spAutoFit/>
          </a:bodyPr>
          <a:lstStyle/>
          <a:p>
            <a:pPr marL="105750" indent="-105750">
              <a:buFont typeface="Arial" panose="020B0604020202020204" pitchFamily="34" charset="0"/>
              <a:buChar char="•"/>
            </a:pPr>
            <a:r>
              <a:rPr lang="en-US" sz="1600" b="1" dirty="0">
                <a:solidFill>
                  <a:srgbClr val="00B050"/>
                </a:solidFill>
              </a:rPr>
              <a:t>WAIU Launch</a:t>
            </a:r>
          </a:p>
          <a:p>
            <a:pPr marL="105750" indent="-105750">
              <a:buFont typeface="Arial" panose="020B0604020202020204" pitchFamily="34" charset="0"/>
              <a:buChar char="•"/>
            </a:pPr>
            <a:r>
              <a:rPr lang="en-US" sz="1600" dirty="0"/>
              <a:t>Added Products</a:t>
            </a:r>
          </a:p>
          <a:p>
            <a:pPr marL="105750" indent="-105750">
              <a:buFont typeface="Arial" panose="020B0604020202020204" pitchFamily="34" charset="0"/>
              <a:buChar char="•"/>
            </a:pPr>
            <a:r>
              <a:rPr lang="en-US" sz="1600" dirty="0"/>
              <a:t>Promote</a:t>
            </a:r>
          </a:p>
          <a:p>
            <a:pPr marL="105750" indent="-105750">
              <a:buFont typeface="Arial" panose="020B0604020202020204" pitchFamily="34" charset="0"/>
              <a:buChar char="•"/>
            </a:pPr>
            <a:r>
              <a:rPr lang="en-US" sz="1600" dirty="0"/>
              <a:t>Memberships</a:t>
            </a:r>
          </a:p>
          <a:p>
            <a:pPr marL="105750" indent="-105750">
              <a:buFont typeface="Arial" panose="020B0604020202020204" pitchFamily="34" charset="0"/>
              <a:buChar char="•"/>
            </a:pPr>
            <a:r>
              <a:rPr lang="en-US" sz="1600" dirty="0"/>
              <a:t>Customer engagement</a:t>
            </a:r>
          </a:p>
          <a:p>
            <a:pPr marL="105750" indent="-105750">
              <a:buFont typeface="Arial" panose="020B0604020202020204" pitchFamily="34" charset="0"/>
              <a:buChar char="•"/>
            </a:pPr>
            <a:r>
              <a:rPr lang="en-US" sz="1600" dirty="0"/>
              <a:t>Logistics</a:t>
            </a:r>
          </a:p>
          <a:p>
            <a:pPr marL="105750" indent="-105750">
              <a:buFont typeface="Arial" panose="020B0604020202020204" pitchFamily="34" charset="0"/>
              <a:buChar char="•"/>
            </a:pPr>
            <a:r>
              <a:rPr lang="en-US" sz="1600" dirty="0"/>
              <a:t>Governance</a:t>
            </a:r>
          </a:p>
        </p:txBody>
      </p:sp>
    </p:spTree>
    <p:extLst>
      <p:ext uri="{BB962C8B-B14F-4D97-AF65-F5344CB8AC3E}">
        <p14:creationId xmlns:p14="http://schemas.microsoft.com/office/powerpoint/2010/main" val="2787256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64122</TotalTime>
  <Words>2704</Words>
  <Application>Microsoft Macintosh PowerPoint</Application>
  <PresentationFormat>Widescreen</PresentationFormat>
  <Paragraphs>431</Paragraphs>
  <Slides>19</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Arial Black</vt:lpstr>
      <vt:lpstr>Calibri</vt:lpstr>
      <vt:lpstr>Calibri Light</vt:lpstr>
      <vt:lpstr>Helvetica</vt:lpstr>
      <vt:lpstr>Helvetica Neue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Alok Sambuddha</cp:lastModifiedBy>
  <cp:revision>220</cp:revision>
  <cp:lastPrinted>2021-11-11T17:48:08Z</cp:lastPrinted>
  <dcterms:created xsi:type="dcterms:W3CDTF">2020-06-12T02:29:26Z</dcterms:created>
  <dcterms:modified xsi:type="dcterms:W3CDTF">2022-03-28T17:07:48Z</dcterms:modified>
</cp:coreProperties>
</file>